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6858000" cy="9906000" type="A4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VASSY Jessica" initials="AJ" lastIdx="1" clrIdx="0">
    <p:extLst>
      <p:ext uri="{19B8F6BF-5375-455C-9EA6-DF929625EA0E}">
        <p15:presenceInfo xmlns:p15="http://schemas.microsoft.com/office/powerpoint/2012/main" userId="S::jessica.amavassy@reunion.cci.fr::c64ce5e0-65f3-4b77-8845-89d7fe91fcc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3FF"/>
    <a:srgbClr val="FF0000"/>
    <a:srgbClr val="3366FF"/>
    <a:srgbClr val="0066FF"/>
    <a:srgbClr val="00B9F2"/>
    <a:srgbClr val="0099FF"/>
    <a:srgbClr val="008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48" d="100"/>
          <a:sy n="148" d="100"/>
        </p:scale>
        <p:origin x="638" y="25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9111E9-5DC8-4968-8FAF-45134D2496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3BEC96-CA6E-4CBE-8AC1-3C5F541E61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FAF1CE-F6E4-4F2D-9AFC-C607D476AF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30628-1366-4D0F-A05E-C819684E81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0104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DC6C07-D11D-4A2E-806A-ECE2BADA75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CD088D-8F2B-43B8-B8E4-9B059D086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A05945-09E5-4DA5-92BD-64E8711867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157EE-511A-413B-95EB-D748F1AB74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7963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769DA0-B31C-4812-816F-356AFEF5E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A7914F-5057-4111-9F4D-5F6D870865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EFB1B8-12CD-481D-9C18-BF200FF9D4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2B55F-2401-4608-B015-810BD411D06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8672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E9EEF8-FBEB-47CF-8463-87B9C5F7D5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4ECB5D-4AA3-4F33-A663-DF712A3DB8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3FB7D5-DE4C-4414-964A-6675AA48C8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B5C3F-C0C1-4A9C-885D-5BAF8DE4488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5795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50CB02-876F-47B2-A2D0-EAA9CE4AD1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3650F1-7483-469B-9339-6577F35C31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5EDF59-4CBF-4F17-AACC-46E2B6C4F6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69C00-1CF0-4392-B203-03C7AEB7FE9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289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487811-536E-4F12-90EE-47C76F603F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925B9C-15E5-4B3F-8110-52FF05595B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AD797A-1746-437D-B467-EDEA703557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657CD-962B-435B-8D99-F972B612E9B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0298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12BA26-8C37-4C36-BBF1-424B0809AA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619845-D52B-4540-A8C5-C4FFAAB30C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E4C8BC3-B3B6-4FF5-B312-44D21F4463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1720E-881E-4C81-8470-8D9BBFD67E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508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97AF069-D344-4BE3-9DDC-29B8B7729D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48B65EA-540D-4E56-9A6F-3AA04EAC1A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261F1ED-B010-4857-8071-CBB090DB45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76B2C-E8DB-4602-87D6-7C0D491D11E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473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82CDCDC-820F-424C-8E41-6D3259266E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CD727CC-8BFB-4CB9-B4C9-47302F909C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83F0FE-8A94-4445-A09F-428C236287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C4AFC-3F60-49F0-A8DB-AE7DE069571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880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221BDB-94CD-424A-A713-A32E2C7B4E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71DBE0-1B9D-42F8-991C-64449EE019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668AFC-0EE8-49D5-93BC-944E127D96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EB8D6-6F30-4CCD-AC43-BB1E638497B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384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306BDD-A06A-4E17-B617-7D85F5E591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C63091-6FE5-405C-9C75-D818047278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03ED8C-DEB8-462D-8E6A-925CF4C53B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D0059-31ED-4441-B06C-0CB57D7747A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2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A698BC-47CF-49CD-8093-61F56B5B82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6491740-BFD8-4C45-82FA-2CD43A5EAE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5DB70B-1F48-4AF4-AEB1-E9C1A52963E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F3C8C6-4438-4917-9663-6E284EA1FA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8E396A5-8642-4EF6-8908-14F3992FD7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49B57C2-007B-40BD-B755-E4931E0D0FD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cfacenthor@reunion.cci.fr" TargetMode="External"/><Relationship Id="rId7" Type="http://schemas.openxmlformats.org/officeDocument/2006/relationships/image" Target="../media/image4.png"/><Relationship Id="rId2" Type="http://schemas.openxmlformats.org/officeDocument/2006/relationships/hyperlink" Target="mailto:portailpedagogique@reunion.cci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5E4BDD79-1583-4C48-8E87-25B6D9E82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094163"/>
            <a:ext cx="2349500" cy="254000"/>
          </a:xfrm>
          <a:prstGeom prst="rect">
            <a:avLst/>
          </a:prstGeom>
          <a:noFill/>
          <a:ln>
            <a:noFill/>
          </a:ln>
          <a:effectLst/>
        </p:spPr>
        <p:txBody>
          <a:bodyPr lIns="84552" tIns="42277" rIns="84552" bIns="42277">
            <a:spAutoFit/>
          </a:bodyPr>
          <a:lstStyle>
            <a:lvl1pPr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57175" indent="-82550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525463" indent="-82550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4800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8675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58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130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2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74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Line 7">
            <a:extLst>
              <a:ext uri="{FF2B5EF4-FFF2-40B4-BE49-F238E27FC236}">
                <a16:creationId xmlns:a16="http://schemas.microsoft.com/office/drawing/2014/main" id="{FA7795DB-31F6-4AEE-8835-CE58B75FA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3275" y="8512175"/>
            <a:ext cx="16732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2" name="Line 8">
            <a:extLst>
              <a:ext uri="{FF2B5EF4-FFF2-40B4-BE49-F238E27FC236}">
                <a16:creationId xmlns:a16="http://schemas.microsoft.com/office/drawing/2014/main" id="{DB2DDD00-BC8C-40E8-B3CD-9F9CC1F22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3275" y="3490913"/>
            <a:ext cx="0" cy="5021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4" name="Rectangle 11">
            <a:extLst>
              <a:ext uri="{FF2B5EF4-FFF2-40B4-BE49-F238E27FC236}">
                <a16:creationId xmlns:a16="http://schemas.microsoft.com/office/drawing/2014/main" id="{F38F6DA7-7046-4F68-8AAC-F7CADC25E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13" y="1290638"/>
            <a:ext cx="97948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7381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381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381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381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381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 sz="900"/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E098B6CB-A2CC-4A0C-BBC1-1A4F48476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3575" y="1887538"/>
            <a:ext cx="97948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9750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77913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6075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5825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30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02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274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846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B9EEACB4-D8E8-44F3-BAAF-50AC20C32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188" y="2498725"/>
            <a:ext cx="979487" cy="16113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9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39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58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679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36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93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051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0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altLang="fr-FR" sz="900" b="1"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2059" name="Shape 90">
            <a:extLst>
              <a:ext uri="{FF2B5EF4-FFF2-40B4-BE49-F238E27FC236}">
                <a16:creationId xmlns:a16="http://schemas.microsoft.com/office/drawing/2014/main" id="{C6E733C5-294F-4BDE-AF99-5A9595454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91023" y="779016"/>
            <a:ext cx="6708898" cy="372574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525" tIns="49725" rIns="99525" bIns="49725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323299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2000" b="1" dirty="0">
              <a:solidFill>
                <a:srgbClr val="3777BC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600" b="1" dirty="0">
                <a:solidFill>
                  <a:srgbClr val="3777BC"/>
                </a:solidFill>
              </a:rPr>
              <a:t>«</a:t>
            </a:r>
            <a:r>
              <a:rPr lang="fr-FR" altLang="fr-FR" sz="1800" b="1" dirty="0">
                <a:solidFill>
                  <a:srgbClr val="3777BC"/>
                </a:solidFill>
              </a:rPr>
              <a:t>TP Commis de cuisine»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3777BC"/>
                </a:solidFill>
              </a:rPr>
              <a:t>Titre professionnel</a:t>
            </a:r>
            <a:endParaRPr lang="fr-FR" altLang="fr-FR" sz="1800" b="1" dirty="0">
              <a:solidFill>
                <a:srgbClr val="3777BC"/>
              </a:solidFill>
              <a:latin typeface="Arial"/>
              <a:cs typeface="Arial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1000" b="1" dirty="0">
              <a:solidFill>
                <a:srgbClr val="3777BC"/>
              </a:solidFill>
            </a:endParaRPr>
          </a:p>
          <a:p>
            <a:pPr>
              <a:lnSpc>
                <a:spcPct val="77000"/>
              </a:lnSpc>
              <a:spcBef>
                <a:spcPct val="0"/>
              </a:spcBef>
              <a:buFontTx/>
              <a:buNone/>
            </a:pPr>
            <a:endParaRPr lang="fr-FR" altLang="fr-FR" sz="2200" b="1" dirty="0">
              <a:solidFill>
                <a:srgbClr val="3777BC"/>
              </a:solidFill>
            </a:endParaRPr>
          </a:p>
        </p:txBody>
      </p:sp>
      <p:graphicFrame>
        <p:nvGraphicFramePr>
          <p:cNvPr id="23" name="Group 30">
            <a:extLst>
              <a:ext uri="{FF2B5EF4-FFF2-40B4-BE49-F238E27FC236}">
                <a16:creationId xmlns:a16="http://schemas.microsoft.com/office/drawing/2014/main" id="{C6CC8E5E-EBD8-4C9F-A6A1-BF4BAEB50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000377"/>
              </p:ext>
            </p:extLst>
          </p:nvPr>
        </p:nvGraphicFramePr>
        <p:xfrm>
          <a:off x="404667" y="1345727"/>
          <a:ext cx="6266008" cy="8608267"/>
        </p:xfrm>
        <a:graphic>
          <a:graphicData uri="http://schemas.openxmlformats.org/drawingml/2006/table">
            <a:tbl>
              <a:tblPr/>
              <a:tblGrid>
                <a:gridCol w="2963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2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08267">
                <a:tc>
                  <a:txBody>
                    <a:bodyPr/>
                    <a:lstStyle>
                      <a:lvl1pPr marL="180975" indent="-180975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180975" marR="0" lvl="0" indent="-1809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VOTRE FUTUR METIER: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alt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Commis de cuisine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Aide de cuisine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Chef de partie</a:t>
                      </a:r>
                    </a:p>
                    <a:p>
                      <a:pPr>
                        <a:buFontTx/>
                        <a:buChar char="-"/>
                      </a:pPr>
                      <a:endParaRPr kumimoji="0" lang="fr-FR" alt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80975" marR="0" lvl="0" indent="-1809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Arial" charset="0"/>
                        </a:rPr>
                        <a:t>Types de structures concernées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Vous trouverez votre place dans les entreprises exerçant une activité de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restauration commerciale : traditionnelle, de chaînes hôtelières et de restauration, cafétéria, à thème, rapide, brasserie, bistrot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circuits de distribution alternatifs : boulangerie, point chaud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restauration collective : travail, enseignement, hospitalier, médico-social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catering aérien et ferroviaire</a:t>
                      </a:r>
                    </a:p>
                    <a:p>
                      <a:pPr marL="180975" marR="0" lvl="0" indent="-1809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00FFFF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80975" marR="0" lvl="0" indent="-1809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Objectifs : aptitudes et compétences visées </a:t>
                      </a:r>
                    </a:p>
                    <a:p>
                      <a:pPr marL="180975" marR="0" lvl="0" indent="-18097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Aptitudes :</a:t>
                      </a: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 sa maîtrise de la technique culinaire et sa rigueur, le commis de cuisine contribue à la satisfaction de la clientèle et à la réputation de l'établissement. Il réalise des productions culinaires simples, les dresse avec goût et les envoie conformément aux consignes de son supérieur hiérarchique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Compétences :</a:t>
                      </a: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kumimoji="0" lang="fr-FR" altLang="fr-FR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Réceptionner, stocker et inventorier les produits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Préparer, dresser et envoyer des entrées et des desserts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Préparer, dresser et envoyer des plats chauds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Nettoyer et remettre en état les matériels , les postes de travail et les locaux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Méthodes mobilisées, modalités d’évaluation</a:t>
                      </a:r>
                      <a:r>
                        <a:rPr kumimoji="0" lang="fr-FR" sz="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 </a:t>
                      </a: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: </a:t>
                      </a:r>
                      <a:endParaRPr kumimoji="0" lang="fr-FR" sz="800" b="1" i="1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Méthodes mobilisées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Une formation professionnelle, en alternance, qui privilégie l'approche métier.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Modalités d’évaluation :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 La formation est validée par un examen final  avec des actions professionnelles menées en entreprise.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Poursuite d’études, passerelles ( </a:t>
                      </a:r>
                      <a:r>
                        <a:rPr kumimoji="0" lang="fr-FR" sz="800" b="1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cf</a:t>
                      </a: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 RNCP/RS) : </a:t>
                      </a:r>
                      <a:endParaRPr kumimoji="0" lang="fr-FR" alt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kumimoji="0" 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  <a:sym typeface="Arial" panose="020B0604020202020204" pitchFamily="34" charset="0"/>
                        </a:rPr>
                        <a:t>Autres </a:t>
                      </a:r>
                      <a:r>
                        <a:rPr kumimoji="0" 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  <a:sym typeface="Arial" charset="0"/>
                        </a:rPr>
                        <a:t>CQP</a:t>
                      </a:r>
                      <a:r>
                        <a:rPr kumimoji="0" 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  <a:sym typeface="Arial" panose="020B0604020202020204" pitchFamily="34" charset="0"/>
                        </a:rPr>
                        <a:t> </a:t>
                      </a:r>
                      <a:r>
                        <a:rPr kumimoji="0" 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  <a:sym typeface="Arial" charset="0"/>
                        </a:rPr>
                        <a:t> de la branche industrie hôtelière, CAP cuisine ,CAP PSR,CAP pâtissier, CAP commercialisation et service en HCR, CAP cuisine,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Accessibilité aux personnes porteuses de Handicap :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Tous les sites sont accessibles​ 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Le parcours pédagogique peut être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individualisé sur étude avec le référent handicap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</a:txBody>
                  <a:tcPr marL="91416" marR="91416" marT="45729" marB="45729" horzOverflow="overflow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85725" indent="-85725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85725" marR="0" lvl="0" indent="-8572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1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NOTRE OFFRE DE FORMATION :</a:t>
                      </a:r>
                    </a:p>
                    <a:p>
                      <a:pPr marL="85725" marR="0" lvl="0" indent="-857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0089C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Public visé</a:t>
                      </a:r>
                      <a:r>
                        <a:rPr kumimoji="0" 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: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Public éligible au contrat d’alternance,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Prérequis  : </a:t>
                      </a:r>
                      <a:endParaRPr kumimoji="0" lang="fr-FR" sz="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Être âgé de 16 ans minimum ou avoir 15 ans mais avoir terminé son cursus de 3éme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85725" marR="0" lvl="0" indent="-857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Validation de la formation : </a:t>
                      </a:r>
                    </a:p>
                    <a:p>
                      <a:pPr marL="85725" marR="0" lvl="0" indent="-857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8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Diplôme, Certificat, Qualification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Titre professionnel commis de cuisine–Ministère du travail du plein emploi et de l’insertion -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sym typeface="Arial" charset="0"/>
                        </a:rPr>
                        <a:t> Niveau 3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Certification globale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du programme complet,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Certification partielle possible, 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via une validation par blocs de compétences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highlight>
                          <a:srgbClr val="00FFFF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Times New Roman" pitchFamily="18" charset="0"/>
                        </a:rPr>
                        <a:t>Validation des acquis de l'expérience (VAE) : </a:t>
                      </a:r>
                      <a:endParaRPr kumimoji="0" lang="fr-FR" sz="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Times New Roman" pitchFamily="18" charset="0"/>
                        </a:rPr>
                        <a:t>Accessible sur dossier , l’organisme certificateur est la DIECTTE accompagnement personnalisé sur devis</a:t>
                      </a:r>
                      <a:endParaRPr kumimoji="0" lang="fr-FR" sz="8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Durée et rythme d’alternance : </a:t>
                      </a:r>
                      <a:endParaRPr kumimoji="0" lang="fr-FR" alt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Durée du contrat : 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Contrat de 1 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Temps en centre: 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jour /semaine + 4 x 1 semaine de regroupement, 446h</a:t>
                      </a:r>
                    </a:p>
                    <a:p>
                      <a:pPr marL="85725" marR="0" lvl="0" indent="-85725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9F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Modalités et délai d’accès :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​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Modalités :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xamen du dossier de candidature, positionnement à l’entrée, entretien de motivation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de démarrage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: Prévisionnel septembre 2025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Délai d’accès :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Selon délai d’acceptation du financeur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Inscription en ligne 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  </a:t>
                      </a: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  <a:hlinkClick r:id="rId2"/>
                        </a:rPr>
                        <a:t>portailpedagogique@reunion.cci.fr</a:t>
                      </a: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      puis lien espace candidature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9F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Tarifs : </a:t>
                      </a:r>
                      <a:endParaRPr kumimoji="0" lang="fr-FR" sz="8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Apprentissage et professionnalisation :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formation gratuite pour l’apprenant et rémunérée, cf. règlementation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  <a:sym typeface="Arial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Autres dispositifs et employeurs :</a:t>
                      </a:r>
                      <a:r>
                        <a:rPr kumimoji="0" lang="fr-FR" alt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nous consulter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fr-FR" alt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800" b="1" dirty="0">
                        <a:solidFill>
                          <a:srgbClr val="0070C0"/>
                        </a:solidFill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Arial" charset="0"/>
                        </a:rPr>
                        <a:t>Lieux et contact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800" b="1" dirty="0">
                        <a:solidFill>
                          <a:srgbClr val="0070C0"/>
                        </a:solidFill>
                        <a:latin typeface="Arial" charset="0"/>
                        <a:cs typeface="Arial" charset="0"/>
                        <a:sym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Filière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</a:t>
                      </a: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Hôtellerie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-Restauration- </a:t>
                      </a: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Tourisme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="1" dirty="0">
                        <a:solidFill>
                          <a:srgbClr val="0070C0"/>
                        </a:solidFill>
                        <a:latin typeface="Arial" charset="0"/>
                        <a:cs typeface="Arial" charset="0"/>
                        <a:sym typeface="Times New Roman" pitchFamily="18" charset="0"/>
                      </a:endParaRPr>
                    </a:p>
                    <a:p>
                      <a:pPr lvl="0" algn="ctr">
                        <a:lnSpc>
                          <a:spcPct val="90000"/>
                        </a:lnSpc>
                      </a:pP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Pôle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Formation CENTHOR Ouest</a:t>
                      </a:r>
                    </a:p>
                    <a:p>
                      <a:pPr algn="ctr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01 route de </a:t>
                      </a: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l’Eperon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– 97435 Saint Gilles les Hauts</a:t>
                      </a:r>
                    </a:p>
                    <a:p>
                      <a:pPr algn="ctr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endParaRPr lang="en-US" sz="800" b="1" dirty="0">
                        <a:solidFill>
                          <a:srgbClr val="0070C0"/>
                        </a:solidFill>
                        <a:latin typeface="Arial" charset="0"/>
                        <a:cs typeface="Arial" charset="0"/>
                        <a:sym typeface="Times New Roman" pitchFamily="18" charset="0"/>
                      </a:endParaRPr>
                    </a:p>
                    <a:p>
                      <a:pPr algn="ctr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  <a:defRPr/>
                      </a:pP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</a:t>
                      </a: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0262 </a:t>
                      </a:r>
                      <a:r>
                        <a:rPr lang="fr-FR" altLang="fr-FR" sz="800" b="1" dirty="0">
                          <a:solidFill>
                            <a:srgbClr val="0070C0"/>
                          </a:solidFill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22</a:t>
                      </a: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 </a:t>
                      </a:r>
                      <a:r>
                        <a:rPr lang="fr-FR" altLang="fr-FR" sz="800" b="1" dirty="0">
                          <a:solidFill>
                            <a:srgbClr val="0070C0"/>
                          </a:solidFill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8</a:t>
                      </a: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5 00</a:t>
                      </a:r>
                      <a:r>
                        <a:rPr lang="fr-FR" altLang="fr-FR" sz="800" b="1" dirty="0">
                          <a:solidFill>
                            <a:srgbClr val="0070C0"/>
                          </a:solidFill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 </a:t>
                      </a:r>
                      <a:r>
                        <a:rPr lang="fr-FR" altLang="fr-FR" sz="800" dirty="0">
                          <a:latin typeface="Arial"/>
                          <a:cs typeface="Arial"/>
                          <a:sym typeface="Arial" panose="020B0604020202020204" pitchFamily="34" charset="0"/>
                        </a:rPr>
                        <a:t> - </a:t>
                      </a:r>
                      <a:r>
                        <a:rPr kumimoji="0" lang="fr-FR" altLang="fr-FR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Arial" panose="020B0604020202020204" pitchFamily="34" charset="0"/>
                          <a:hlinkClick r:id="rId3"/>
                        </a:rPr>
                        <a:t>cfacenthor@reunion.cci.fr</a:t>
                      </a:r>
                      <a:endParaRPr kumimoji="0" lang="fr-FR" altLang="fr-F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lvl="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sz="800" b="1" dirty="0">
                        <a:solidFill>
                          <a:srgbClr val="0070C0"/>
                        </a:solidFill>
                        <a:latin typeface="Arial" charset="0"/>
                        <a:cs typeface="Arial" charset="0"/>
                        <a:sym typeface="Times New Roman" pitchFamily="18" charset="0"/>
                      </a:endParaRPr>
                    </a:p>
                    <a:p>
                      <a:pPr lvl="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Informations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</a:t>
                      </a: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complémentaires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et </a:t>
                      </a: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indicateurs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de </a:t>
                      </a:r>
                      <a:r>
                        <a:rPr lang="en-US" sz="800" b="1" dirty="0" err="1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résultats</a:t>
                      </a:r>
                      <a:r>
                        <a:rPr lang="en-US" sz="800" b="1" dirty="0">
                          <a:solidFill>
                            <a:srgbClr val="0070C0"/>
                          </a:solidFill>
                          <a:latin typeface="Arial" charset="0"/>
                          <a:cs typeface="Arial" charset="0"/>
                          <a:sym typeface="Times New Roman" pitchFamily="18" charset="0"/>
                        </a:rPr>
                        <a:t> sur le site internet : www.reunion.cci.fr</a:t>
                      </a:r>
                      <a:endParaRPr lang="fr-FR" sz="800" b="1" dirty="0">
                        <a:solidFill>
                          <a:srgbClr val="0070C0"/>
                        </a:solidFill>
                        <a:latin typeface="Arial" charset="0"/>
                        <a:cs typeface="Arial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1416" marR="91416" marT="45729" marB="45729" horzOverflow="overflow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2">
            <a:extLst>
              <a:ext uri="{FF2B5EF4-FFF2-40B4-BE49-F238E27FC236}">
                <a16:creationId xmlns:a16="http://schemas.microsoft.com/office/drawing/2014/main" id="{B5429F4E-7352-4A84-83D1-C05A9689E28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18046" y="4282616"/>
            <a:ext cx="6840760" cy="404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91434" tIns="45718" rIns="91434" bIns="45718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fr-FR" sz="1800" b="1">
                <a:solidFill>
                  <a:srgbClr val="0070C0"/>
                </a:solidFill>
              </a:rPr>
              <a:t>POLE FORMATION – </a:t>
            </a:r>
            <a:r>
              <a:rPr lang="fr-FR" altLang="fr-FR" sz="1800" b="1" u="sng">
                <a:solidFill>
                  <a:srgbClr val="0070C0"/>
                </a:solidFill>
              </a:rPr>
              <a:t>FORMATIONS EN ALTERNANCE</a:t>
            </a:r>
            <a:endParaRPr lang="fr-FR" altLang="fr-FR" sz="1800" b="1">
              <a:solidFill>
                <a:srgbClr val="0070C0"/>
              </a:solidFill>
            </a:endParaRPr>
          </a:p>
        </p:txBody>
      </p:sp>
      <p:pic>
        <p:nvPicPr>
          <p:cNvPr id="2083" name="Picture 4" descr="Aperçu de l’image">
            <a:extLst>
              <a:ext uri="{FF2B5EF4-FFF2-40B4-BE49-F238E27FC236}">
                <a16:creationId xmlns:a16="http://schemas.microsoft.com/office/drawing/2014/main" id="{08803388-E83D-40A9-98E8-C578A3D0E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8313" y="5615584"/>
            <a:ext cx="512762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3B22A09F-2645-45E0-A2C0-8ABCDD734261}"/>
              </a:ext>
            </a:extLst>
          </p:cNvPr>
          <p:cNvSpPr txBox="1"/>
          <p:nvPr/>
        </p:nvSpPr>
        <p:spPr>
          <a:xfrm>
            <a:off x="4034538" y="-175965"/>
            <a:ext cx="2636137" cy="1084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Date maj : </a:t>
            </a: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</a:rPr>
              <a:t>31/01/2025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code RNCP : </a:t>
            </a: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</a:rPr>
              <a:t> 38722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</a:rPr>
              <a:t>date d’enregistrement : 06/03/2024</a:t>
            </a:r>
          </a:p>
          <a:p>
            <a:pPr lvl="0">
              <a:defRPr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</a:rPr>
              <a:t>Certificateur : </a:t>
            </a:r>
            <a:r>
              <a:rPr lang="fr-FR" altLang="fr-FR" sz="900" dirty="0">
                <a:cs typeface="Arial" panose="020B0604020202020204" pitchFamily="34" charset="0"/>
              </a:rPr>
              <a:t>Ministère du travail du plein emploi et de l’insertion </a:t>
            </a:r>
            <a:endParaRPr lang="fr-FR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Domaine :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Hôtellerie, Restauration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00FFFF"/>
              </a:highlight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pic>
        <p:nvPicPr>
          <p:cNvPr id="25" name="Picture 6" descr="Les chiffres clés de l'économie réunionnaise – Accédez en un clic à  l'information économique">
            <a:extLst>
              <a:ext uri="{FF2B5EF4-FFF2-40B4-BE49-F238E27FC236}">
                <a16:creationId xmlns:a16="http://schemas.microsoft.com/office/drawing/2014/main" id="{67201B2A-661E-4D33-B31E-65EB94F02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7" y="102002"/>
            <a:ext cx="2519504" cy="52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7523378C-31BD-CACB-5383-EBB9EDFDEB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21965" y="9332494"/>
            <a:ext cx="602206" cy="47150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869B4AC-90BD-A292-FDE3-22863EEBFAF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426" y="9332494"/>
            <a:ext cx="652143" cy="485274"/>
          </a:xfrm>
          <a:prstGeom prst="rect">
            <a:avLst/>
          </a:prstGeom>
          <a:noFill/>
        </p:spPr>
      </p:pic>
      <p:pic>
        <p:nvPicPr>
          <p:cNvPr id="4" name="Picture 6" descr="France Compétences | CPFormation">
            <a:extLst>
              <a:ext uri="{FF2B5EF4-FFF2-40B4-BE49-F238E27FC236}">
                <a16:creationId xmlns:a16="http://schemas.microsoft.com/office/drawing/2014/main" id="{B47DB247-11DA-BDB3-10E1-7CD3226BF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466" y="9321881"/>
            <a:ext cx="1017002" cy="492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5E4BDD79-1583-4C48-8E87-25B6D9E82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4094163"/>
            <a:ext cx="2349500" cy="254000"/>
          </a:xfrm>
          <a:prstGeom prst="rect">
            <a:avLst/>
          </a:prstGeom>
          <a:noFill/>
          <a:ln>
            <a:noFill/>
          </a:ln>
          <a:effectLst/>
        </p:spPr>
        <p:txBody>
          <a:bodyPr lIns="84552" tIns="42277" rIns="84552" bIns="42277">
            <a:spAutoFit/>
          </a:bodyPr>
          <a:lstStyle>
            <a:lvl1pPr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57175" indent="-82550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525463" indent="-82550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4800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8675" defTabSz="7000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58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130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702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7475" defTabSz="700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Line 7">
            <a:extLst>
              <a:ext uri="{FF2B5EF4-FFF2-40B4-BE49-F238E27FC236}">
                <a16:creationId xmlns:a16="http://schemas.microsoft.com/office/drawing/2014/main" id="{FA7795DB-31F6-4AEE-8835-CE58B75FA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3275" y="8512175"/>
            <a:ext cx="1673225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2" name="Line 8">
            <a:extLst>
              <a:ext uri="{FF2B5EF4-FFF2-40B4-BE49-F238E27FC236}">
                <a16:creationId xmlns:a16="http://schemas.microsoft.com/office/drawing/2014/main" id="{DB2DDD00-BC8C-40E8-B3CD-9F9CC1F22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3275" y="3490913"/>
            <a:ext cx="0" cy="5021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 cap="sq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053" name="Rectangle 10">
            <a:extLst>
              <a:ext uri="{FF2B5EF4-FFF2-40B4-BE49-F238E27FC236}">
                <a16:creationId xmlns:a16="http://schemas.microsoft.com/office/drawing/2014/main" id="{93429498-A082-4AC6-9DFA-72E990DA1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13" y="719138"/>
            <a:ext cx="97948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7381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381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381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381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381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 sz="900">
              <a:cs typeface="Arial" panose="020B0604020202020204" pitchFamily="34" charset="0"/>
            </a:endParaRPr>
          </a:p>
        </p:txBody>
      </p:sp>
      <p:sp>
        <p:nvSpPr>
          <p:cNvPr id="2054" name="Rectangle 11">
            <a:extLst>
              <a:ext uri="{FF2B5EF4-FFF2-40B4-BE49-F238E27FC236}">
                <a16:creationId xmlns:a16="http://schemas.microsoft.com/office/drawing/2014/main" id="{F38F6DA7-7046-4F68-8AAC-F7CADC25EA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13" y="1290638"/>
            <a:ext cx="979487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7381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381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381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381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381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381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r-FR" altLang="fr-FR" sz="900"/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E098B6CB-A2CC-4A0C-BBC1-1A4F48476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3575" y="1887538"/>
            <a:ext cx="979488" cy="498475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ctr"/>
          <a:lstStyle>
            <a:lvl1pPr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9750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77913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6075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55825" defTabSz="7381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30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02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274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84625" defTabSz="7381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B9EEACB4-D8E8-44F3-BAAF-50AC20C32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1188" y="2498725"/>
            <a:ext cx="979487" cy="161131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91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397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58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6795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367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5939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0511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08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fr-FR" altLang="fr-FR" sz="900" b="1"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fr-FR" altLang="fr-FR" sz="900" b="1">
              <a:effectLst>
                <a:outerShdw blurRad="38100" dist="38100" dir="2700000" algn="tl">
                  <a:srgbClr val="C0C0C0"/>
                </a:outerShdw>
              </a:effectLst>
              <a:cs typeface="Arial" panose="020B0604020202020204" pitchFamily="34" charset="0"/>
            </a:endParaRPr>
          </a:p>
        </p:txBody>
      </p:sp>
      <p:graphicFrame>
        <p:nvGraphicFramePr>
          <p:cNvPr id="23" name="Group 30">
            <a:extLst>
              <a:ext uri="{FF2B5EF4-FFF2-40B4-BE49-F238E27FC236}">
                <a16:creationId xmlns:a16="http://schemas.microsoft.com/office/drawing/2014/main" id="{C6CC8E5E-EBD8-4C9F-A6A1-BF4BAEB50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653061"/>
              </p:ext>
            </p:extLst>
          </p:nvPr>
        </p:nvGraphicFramePr>
        <p:xfrm>
          <a:off x="404667" y="1288625"/>
          <a:ext cx="4637233" cy="7223548"/>
        </p:xfrm>
        <a:graphic>
          <a:graphicData uri="http://schemas.openxmlformats.org/drawingml/2006/table">
            <a:tbl>
              <a:tblPr/>
              <a:tblGrid>
                <a:gridCol w="4637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23548">
                <a:tc>
                  <a:txBody>
                    <a:bodyPr/>
                    <a:lstStyle>
                      <a:lvl1pPr marL="2286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685800" indent="-228600"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eaLnBrk="0" hangingPunct="0"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8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CCP 1 : RECEPTIONNER,STOCKER ET INVENTORIER LES PRODUITS: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8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Réceptionner les produits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Ranger les produits et suivre l’état des stocks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altLang="fr-FR" sz="82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0" lang="fr-FR" altLang="fr-FR" sz="82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fr-FR" altLang="fr-FR" sz="82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CCP 2 : PREPARER,DRESSER ET ENVOYER DES ENTREES ET DES DESSERTS</a:t>
                      </a:r>
                      <a:endParaRPr kumimoji="0" lang="fr-FR" altLang="fr-FR" sz="82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altLang="fr-F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Réaliser la mise en place des postes entrées et desserts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Assembler  et dresser et envoyer les entrées et les desserts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altLang="fr-F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fr-FR" altLang="fr-FR" sz="82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CCP 3 : PREPARER ,DRESSER ET PARTICIPER A L’ENVOI DES PLATS CHAUDS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altLang="fr-FR" sz="82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Réaliser la mise en place au poste chaud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Assembler , dresser et participer à l’envoi des plats chauds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altLang="fr-FR" sz="82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fr-FR" altLang="fr-FR" sz="82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CCP 4 : NETTOYER ET REMETTRE EN ETAT LES MATERIELS,LES POSTES DE TRAVAIL ET LES LOCAUX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fr-FR" altLang="fr-FR" sz="82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Nettoyer et remettre en état les matériels et les postes de travail.</a:t>
                      </a:r>
                    </a:p>
                    <a:p>
                      <a:pPr marL="171450" marR="0" lvl="0" indent="-1714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fr-FR" altLang="fr-FR" sz="82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Nettoyer les locaux de production </a:t>
                      </a:r>
                      <a:r>
                        <a:rPr kumimoji="0" lang="fr-FR" altLang="fr-FR" sz="82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 leurs annexes</a:t>
                      </a:r>
                      <a:endParaRPr kumimoji="0" lang="fr-FR" altLang="fr-FR" sz="82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Rectangle 2">
            <a:extLst>
              <a:ext uri="{FF2B5EF4-FFF2-40B4-BE49-F238E27FC236}">
                <a16:creationId xmlns:a16="http://schemas.microsoft.com/office/drawing/2014/main" id="{B5429F4E-7352-4A84-83D1-C05A9689E28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218046" y="4282616"/>
            <a:ext cx="6840760" cy="4046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lIns="91434" tIns="45718" rIns="91434" bIns="45718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fr-FR" sz="1800" b="1">
                <a:solidFill>
                  <a:srgbClr val="0070C0"/>
                </a:solidFill>
              </a:rPr>
              <a:t>POLE FORMATION – </a:t>
            </a:r>
            <a:r>
              <a:rPr lang="fr-FR" altLang="fr-FR" sz="1800" b="1" u="sng">
                <a:solidFill>
                  <a:srgbClr val="0070C0"/>
                </a:solidFill>
              </a:rPr>
              <a:t>FORMATIONS EN ALTERNANCE</a:t>
            </a:r>
            <a:endParaRPr lang="fr-FR" altLang="fr-FR" sz="1800" b="1">
              <a:solidFill>
                <a:srgbClr val="0070C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2333FC-D5E2-4F8D-9316-9A5A3DAC0772}"/>
              </a:ext>
            </a:extLst>
          </p:cNvPr>
          <p:cNvSpPr/>
          <p:nvPr/>
        </p:nvSpPr>
        <p:spPr>
          <a:xfrm>
            <a:off x="145187" y="8666806"/>
            <a:ext cx="6577876" cy="436763"/>
          </a:xfrm>
          <a:prstGeom prst="rect">
            <a:avLst/>
          </a:prstGeom>
          <a:solidFill>
            <a:srgbClr val="92D05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kumimoji="0" lang="fr-FR" sz="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POINTS FORTS </a:t>
            </a:r>
            <a:r>
              <a:rPr kumimoji="0" lang="fr-FR" sz="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 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Formation permettant l’acquisition de diverses compétences rapidement mobilisables  en entreprise.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Cette formation est dispensée avec toute l’expertise de la CCI Réunion : 5 sites de formation sur l’île, plus de 60 formations en alternance et plus de 80 % de réussite aux examens chaque année.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pic>
        <p:nvPicPr>
          <p:cNvPr id="25" name="Picture 6" descr="Les chiffres clés de l'économie réunionnaise – Accédez en un clic à  l'information économique">
            <a:extLst>
              <a:ext uri="{FF2B5EF4-FFF2-40B4-BE49-F238E27FC236}">
                <a16:creationId xmlns:a16="http://schemas.microsoft.com/office/drawing/2014/main" id="{67201B2A-661E-4D33-B31E-65EB94F02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7" y="102002"/>
            <a:ext cx="2519504" cy="52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4C52B5E3-9DD7-48F2-856E-73EADA8DE702}"/>
              </a:ext>
            </a:extLst>
          </p:cNvPr>
          <p:cNvSpPr txBox="1"/>
          <p:nvPr/>
        </p:nvSpPr>
        <p:spPr>
          <a:xfrm>
            <a:off x="4221863" y="7095"/>
            <a:ext cx="2636137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Date maj : 24/02/2022</a:t>
            </a:r>
            <a:endParaRPr lang="fr-FR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Réf RNCP : </a:t>
            </a: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</a:rPr>
              <a:t> 35317</a:t>
            </a:r>
            <a:endParaRPr lang="fr-FR" sz="900" dirty="0">
              <a:solidFill>
                <a:srgbClr val="000000"/>
              </a:solidFill>
              <a:highlight>
                <a:srgbClr val="00FFFF"/>
              </a:highlight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Catégorie : </a:t>
            </a: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Hôtellerie, Restauration</a:t>
            </a: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00FFFF"/>
              </a:highlight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506CB3E-A37B-4DB9-A60D-333ED756357F}"/>
              </a:ext>
            </a:extLst>
          </p:cNvPr>
          <p:cNvSpPr txBox="1"/>
          <p:nvPr/>
        </p:nvSpPr>
        <p:spPr>
          <a:xfrm>
            <a:off x="664150" y="817137"/>
            <a:ext cx="57891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/>
            <a:r>
              <a:rPr kumimoji="0" lang="fr-FR" altLang="fr-FR" sz="1600" b="1" i="0" u="sng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PROGRAMME SYNTHETIQUE DE FORMATION PAR BLOC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AC7402F-2AA6-5076-013F-2E15F68E7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887" y="9298830"/>
            <a:ext cx="33623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09994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4978D0731378459F8E61F455405113" ma:contentTypeVersion="8" ma:contentTypeDescription="Crée un document." ma:contentTypeScope="" ma:versionID="cca3eb50d25a95c2156162d50e06a20e">
  <xsd:schema xmlns:xsd="http://www.w3.org/2001/XMLSchema" xmlns:xs="http://www.w3.org/2001/XMLSchema" xmlns:p="http://schemas.microsoft.com/office/2006/metadata/properties" xmlns:ns2="446081e9-b303-4470-9fb4-a86f69248dab" xmlns:ns3="3f96ac2c-d993-42bc-a5b2-2f870e653da3" targetNamespace="http://schemas.microsoft.com/office/2006/metadata/properties" ma:root="true" ma:fieldsID="6a8c380a17d0d2ed78e93cb6011d5cdd" ns2:_="" ns3:_="">
    <xsd:import namespace="446081e9-b303-4470-9fb4-a86f69248dab"/>
    <xsd:import namespace="3f96ac2c-d993-42bc-a5b2-2f870e653d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6081e9-b303-4470-9fb4-a86f69248d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6ac2c-d993-42bc-a5b2-2f870e653da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D80C327-7095-450C-9AF2-2895F8837E0C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3f96ac2c-d993-42bc-a5b2-2f870e653da3"/>
    <ds:schemaRef ds:uri="http://schemas.openxmlformats.org/package/2006/metadata/core-properties"/>
    <ds:schemaRef ds:uri="http://schemas.microsoft.com/office/2006/metadata/properties"/>
    <ds:schemaRef ds:uri="446081e9-b303-4470-9fb4-a86f69248dab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20AE388-7443-4A3A-A8DE-5A0F6EF6E1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EBAA17-C7EA-4F12-9086-62BFD298B1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6081e9-b303-4470-9fb4-a86f69248dab"/>
    <ds:schemaRef ds:uri="3f96ac2c-d993-42bc-a5b2-2f870e653d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787</Words>
  <Application>Microsoft Office PowerPoint</Application>
  <PresentationFormat>Format A4 (210 x 297 mm)</PresentationFormat>
  <Paragraphs>133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Segoe UI</vt:lpstr>
      <vt:lpstr>Modèle par défaut</vt:lpstr>
      <vt:lpstr>Présentation PowerPoint</vt:lpstr>
      <vt:lpstr>Présentation PowerPoint</vt:lpstr>
    </vt:vector>
  </TitlesOfParts>
  <Company>CCI REUNION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cgonthier</dc:creator>
  <cp:lastModifiedBy>CADET Céline</cp:lastModifiedBy>
  <cp:revision>82</cp:revision>
  <cp:lastPrinted>2021-06-17T06:35:35Z</cp:lastPrinted>
  <dcterms:created xsi:type="dcterms:W3CDTF">2012-05-04T06:49:04Z</dcterms:created>
  <dcterms:modified xsi:type="dcterms:W3CDTF">2025-06-19T06:04:30Z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0x010100EE4978D0731378459F8E61F455405113</vt:lpwstr>
  </property>
</Properties>
</file>