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 id="259" r:id="rId6"/>
  </p:sldIdLst>
  <p:sldSz cx="6858000" cy="9906000" type="A4"/>
  <p:notesSz cx="6799263" cy="9929813"/>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C3FF"/>
    <a:srgbClr val="0066FF"/>
    <a:srgbClr val="00B9F2"/>
    <a:srgbClr val="0099FF"/>
    <a:srgbClr val="0089C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2C522E-F166-47D6-8A40-232F88AF96B2}" v="1" dt="2026-06-22T18:59:59.74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82" autoAdjust="0"/>
    <p:restoredTop sz="94660"/>
  </p:normalViewPr>
  <p:slideViewPr>
    <p:cSldViewPr>
      <p:cViewPr>
        <p:scale>
          <a:sx n="148" d="100"/>
          <a:sy n="148" d="100"/>
        </p:scale>
        <p:origin x="1704" y="-4086"/>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57250" y="1620838"/>
            <a:ext cx="5143500" cy="3449637"/>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857250" y="5202238"/>
            <a:ext cx="5143500" cy="239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Rectangle 4">
            <a:extLst>
              <a:ext uri="{FF2B5EF4-FFF2-40B4-BE49-F238E27FC236}">
                <a16:creationId xmlns:a16="http://schemas.microsoft.com/office/drawing/2014/main" id="{B59111E9-5DC8-4968-8FAF-45134D24960C}"/>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FB3BEC96-CA6E-4CBE-8AC1-3C5F541E61EE}"/>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CCFAF1CE-F6E4-4F2D-9AFC-C607D476AF55}"/>
              </a:ext>
            </a:extLst>
          </p:cNvPr>
          <p:cNvSpPr>
            <a:spLocks noGrp="1" noChangeArrowheads="1"/>
          </p:cNvSpPr>
          <p:nvPr>
            <p:ph type="sldNum" sz="quarter" idx="12"/>
          </p:nvPr>
        </p:nvSpPr>
        <p:spPr>
          <a:ln/>
        </p:spPr>
        <p:txBody>
          <a:bodyPr/>
          <a:lstStyle>
            <a:lvl1pPr>
              <a:defRPr/>
            </a:lvl1pPr>
          </a:lstStyle>
          <a:p>
            <a:pPr>
              <a:defRPr/>
            </a:pPr>
            <a:fld id="{1DA30628-1366-4D0F-A05E-C819684E8147}" type="slidenum">
              <a:rPr lang="fr-FR" altLang="fr-FR"/>
              <a:pPr>
                <a:defRPr/>
              </a:pPr>
              <a:t>‹N°›</a:t>
            </a:fld>
            <a:endParaRPr lang="fr-FR" altLang="fr-FR"/>
          </a:p>
        </p:txBody>
      </p:sp>
    </p:spTree>
    <p:extLst>
      <p:ext uri="{BB962C8B-B14F-4D97-AF65-F5344CB8AC3E}">
        <p14:creationId xmlns:p14="http://schemas.microsoft.com/office/powerpoint/2010/main" val="3001048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A8E9EEF8-FBEB-47CF-8463-87B9C5F7D514}"/>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554ECB5D-4AA3-4F33-A663-DF712A3DB88A}"/>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C23FB7D5-DE4C-4414-964A-6675AA48C8E6}"/>
              </a:ext>
            </a:extLst>
          </p:cNvPr>
          <p:cNvSpPr>
            <a:spLocks noGrp="1" noChangeArrowheads="1"/>
          </p:cNvSpPr>
          <p:nvPr>
            <p:ph type="sldNum" sz="quarter" idx="12"/>
          </p:nvPr>
        </p:nvSpPr>
        <p:spPr>
          <a:ln/>
        </p:spPr>
        <p:txBody>
          <a:bodyPr/>
          <a:lstStyle>
            <a:lvl1pPr>
              <a:defRPr/>
            </a:lvl1pPr>
          </a:lstStyle>
          <a:p>
            <a:pPr>
              <a:defRPr/>
            </a:pPr>
            <a:fld id="{76DB5C3F-C0C1-4A9C-885D-5BAF8DE4488C}" type="slidenum">
              <a:rPr lang="fr-FR" altLang="fr-FR"/>
              <a:pPr>
                <a:defRPr/>
              </a:pPr>
              <a:t>‹N°›</a:t>
            </a:fld>
            <a:endParaRPr lang="fr-FR" altLang="fr-FR"/>
          </a:p>
        </p:txBody>
      </p:sp>
    </p:spTree>
    <p:extLst>
      <p:ext uri="{BB962C8B-B14F-4D97-AF65-F5344CB8AC3E}">
        <p14:creationId xmlns:p14="http://schemas.microsoft.com/office/powerpoint/2010/main" val="2945795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468313" y="2470150"/>
            <a:ext cx="5915025" cy="4119563"/>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468313" y="6629400"/>
            <a:ext cx="5915025" cy="216693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Modifier les styles du texte du masque</a:t>
            </a:r>
          </a:p>
        </p:txBody>
      </p:sp>
      <p:sp>
        <p:nvSpPr>
          <p:cNvPr id="4" name="Rectangle 4">
            <a:extLst>
              <a:ext uri="{FF2B5EF4-FFF2-40B4-BE49-F238E27FC236}">
                <a16:creationId xmlns:a16="http://schemas.microsoft.com/office/drawing/2014/main" id="{D450CB02-876F-47B2-A2D0-EAA9CE4AD1CF}"/>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B43650F1-7483-469B-9339-6577F35C3191}"/>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9D5EDF59-4CBF-4F17-AACC-46E2B6C4F6B0}"/>
              </a:ext>
            </a:extLst>
          </p:cNvPr>
          <p:cNvSpPr>
            <a:spLocks noGrp="1" noChangeArrowheads="1"/>
          </p:cNvSpPr>
          <p:nvPr>
            <p:ph type="sldNum" sz="quarter" idx="12"/>
          </p:nvPr>
        </p:nvSpPr>
        <p:spPr>
          <a:ln/>
        </p:spPr>
        <p:txBody>
          <a:bodyPr/>
          <a:lstStyle>
            <a:lvl1pPr>
              <a:defRPr/>
            </a:lvl1pPr>
          </a:lstStyle>
          <a:p>
            <a:pPr>
              <a:defRPr/>
            </a:pPr>
            <a:fld id="{44469C00-1CF0-4392-B203-03C7AEB7FE97}" type="slidenum">
              <a:rPr lang="fr-FR" altLang="fr-FR"/>
              <a:pPr>
                <a:defRPr/>
              </a:pPr>
              <a:t>‹N°›</a:t>
            </a:fld>
            <a:endParaRPr lang="fr-FR" altLang="fr-FR"/>
          </a:p>
        </p:txBody>
      </p:sp>
    </p:spTree>
    <p:extLst>
      <p:ext uri="{BB962C8B-B14F-4D97-AF65-F5344CB8AC3E}">
        <p14:creationId xmlns:p14="http://schemas.microsoft.com/office/powerpoint/2010/main" val="2682899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42900" y="2311400"/>
            <a:ext cx="3009900" cy="65373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505200" y="2311400"/>
            <a:ext cx="3009900" cy="65373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a:extLst>
              <a:ext uri="{FF2B5EF4-FFF2-40B4-BE49-F238E27FC236}">
                <a16:creationId xmlns:a16="http://schemas.microsoft.com/office/drawing/2014/main" id="{4B487811-536E-4F12-90EE-47C76F603F82}"/>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6" name="Rectangle 5">
            <a:extLst>
              <a:ext uri="{FF2B5EF4-FFF2-40B4-BE49-F238E27FC236}">
                <a16:creationId xmlns:a16="http://schemas.microsoft.com/office/drawing/2014/main" id="{F7925B9C-15E5-4B3F-8110-52FF05595B62}"/>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7" name="Rectangle 6">
            <a:extLst>
              <a:ext uri="{FF2B5EF4-FFF2-40B4-BE49-F238E27FC236}">
                <a16:creationId xmlns:a16="http://schemas.microsoft.com/office/drawing/2014/main" id="{0BAD797A-1746-437D-B467-EDEA703557F8}"/>
              </a:ext>
            </a:extLst>
          </p:cNvPr>
          <p:cNvSpPr>
            <a:spLocks noGrp="1" noChangeArrowheads="1"/>
          </p:cNvSpPr>
          <p:nvPr>
            <p:ph type="sldNum" sz="quarter" idx="12"/>
          </p:nvPr>
        </p:nvSpPr>
        <p:spPr>
          <a:ln/>
        </p:spPr>
        <p:txBody>
          <a:bodyPr/>
          <a:lstStyle>
            <a:lvl1pPr>
              <a:defRPr/>
            </a:lvl1pPr>
          </a:lstStyle>
          <a:p>
            <a:pPr>
              <a:defRPr/>
            </a:pPr>
            <a:fld id="{8CC657CD-962B-435B-8D99-F972B612E9B6}" type="slidenum">
              <a:rPr lang="fr-FR" altLang="fr-FR"/>
              <a:pPr>
                <a:defRPr/>
              </a:pPr>
              <a:t>‹N°›</a:t>
            </a:fld>
            <a:endParaRPr lang="fr-FR" altLang="fr-FR"/>
          </a:p>
        </p:txBody>
      </p:sp>
    </p:spTree>
    <p:extLst>
      <p:ext uri="{BB962C8B-B14F-4D97-AF65-F5344CB8AC3E}">
        <p14:creationId xmlns:p14="http://schemas.microsoft.com/office/powerpoint/2010/main" val="3302987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73075" y="527050"/>
            <a:ext cx="5915025" cy="1914525"/>
          </a:xfrm>
        </p:spPr>
        <p:txBody>
          <a:bodyPr/>
          <a:lstStyle/>
          <a:p>
            <a:r>
              <a:rPr lang="fr-FR"/>
              <a:t>Modifiez le style du titre</a:t>
            </a:r>
          </a:p>
        </p:txBody>
      </p:sp>
      <p:sp>
        <p:nvSpPr>
          <p:cNvPr id="3" name="Espace réservé du texte 2"/>
          <p:cNvSpPr>
            <a:spLocks noGrp="1"/>
          </p:cNvSpPr>
          <p:nvPr>
            <p:ph type="body" idx="1"/>
          </p:nvPr>
        </p:nvSpPr>
        <p:spPr>
          <a:xfrm>
            <a:off x="473075" y="2428875"/>
            <a:ext cx="2900363"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473075" y="3617913"/>
            <a:ext cx="2900363" cy="53228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471863" y="2428875"/>
            <a:ext cx="2916237"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3471863" y="3617913"/>
            <a:ext cx="2916237" cy="53228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a:extLst>
              <a:ext uri="{FF2B5EF4-FFF2-40B4-BE49-F238E27FC236}">
                <a16:creationId xmlns:a16="http://schemas.microsoft.com/office/drawing/2014/main" id="{CB12BA26-8C37-4C36-BBF1-424B0809AACE}"/>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8" name="Rectangle 5">
            <a:extLst>
              <a:ext uri="{FF2B5EF4-FFF2-40B4-BE49-F238E27FC236}">
                <a16:creationId xmlns:a16="http://schemas.microsoft.com/office/drawing/2014/main" id="{81619845-D52B-4540-A8C5-C4FFAAB30CFE}"/>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9" name="Rectangle 6">
            <a:extLst>
              <a:ext uri="{FF2B5EF4-FFF2-40B4-BE49-F238E27FC236}">
                <a16:creationId xmlns:a16="http://schemas.microsoft.com/office/drawing/2014/main" id="{3E4C8BC3-B3B6-4FF5-B312-44D21F4463BF}"/>
              </a:ext>
            </a:extLst>
          </p:cNvPr>
          <p:cNvSpPr>
            <a:spLocks noGrp="1" noChangeArrowheads="1"/>
          </p:cNvSpPr>
          <p:nvPr>
            <p:ph type="sldNum" sz="quarter" idx="12"/>
          </p:nvPr>
        </p:nvSpPr>
        <p:spPr>
          <a:ln/>
        </p:spPr>
        <p:txBody>
          <a:bodyPr/>
          <a:lstStyle>
            <a:lvl1pPr>
              <a:defRPr/>
            </a:lvl1pPr>
          </a:lstStyle>
          <a:p>
            <a:pPr>
              <a:defRPr/>
            </a:pPr>
            <a:fld id="{3781720E-881E-4C81-8470-8D9BBFD67EA9}" type="slidenum">
              <a:rPr lang="fr-FR" altLang="fr-FR"/>
              <a:pPr>
                <a:defRPr/>
              </a:pPr>
              <a:t>‹N°›</a:t>
            </a:fld>
            <a:endParaRPr lang="fr-FR" altLang="fr-FR"/>
          </a:p>
        </p:txBody>
      </p:sp>
    </p:spTree>
    <p:extLst>
      <p:ext uri="{BB962C8B-B14F-4D97-AF65-F5344CB8AC3E}">
        <p14:creationId xmlns:p14="http://schemas.microsoft.com/office/powerpoint/2010/main" val="327508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a:extLst>
              <a:ext uri="{FF2B5EF4-FFF2-40B4-BE49-F238E27FC236}">
                <a16:creationId xmlns:a16="http://schemas.microsoft.com/office/drawing/2014/main" id="{E97AF069-D344-4BE3-9DDC-29B8B7729D89}"/>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4" name="Rectangle 5">
            <a:extLst>
              <a:ext uri="{FF2B5EF4-FFF2-40B4-BE49-F238E27FC236}">
                <a16:creationId xmlns:a16="http://schemas.microsoft.com/office/drawing/2014/main" id="{C48B65EA-540D-4E56-9A6F-3AA04EAC1A4C}"/>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5" name="Rectangle 6">
            <a:extLst>
              <a:ext uri="{FF2B5EF4-FFF2-40B4-BE49-F238E27FC236}">
                <a16:creationId xmlns:a16="http://schemas.microsoft.com/office/drawing/2014/main" id="{1261F1ED-B010-4857-8071-CBB090DB45B9}"/>
              </a:ext>
            </a:extLst>
          </p:cNvPr>
          <p:cNvSpPr>
            <a:spLocks noGrp="1" noChangeArrowheads="1"/>
          </p:cNvSpPr>
          <p:nvPr>
            <p:ph type="sldNum" sz="quarter" idx="12"/>
          </p:nvPr>
        </p:nvSpPr>
        <p:spPr>
          <a:ln/>
        </p:spPr>
        <p:txBody>
          <a:bodyPr/>
          <a:lstStyle>
            <a:lvl1pPr>
              <a:defRPr/>
            </a:lvl1pPr>
          </a:lstStyle>
          <a:p>
            <a:pPr>
              <a:defRPr/>
            </a:pPr>
            <a:fld id="{B0676B2C-E8DB-4602-87D6-7C0D491D11EB}" type="slidenum">
              <a:rPr lang="fr-FR" altLang="fr-FR"/>
              <a:pPr>
                <a:defRPr/>
              </a:pPr>
              <a:t>‹N°›</a:t>
            </a:fld>
            <a:endParaRPr lang="fr-FR" altLang="fr-FR"/>
          </a:p>
        </p:txBody>
      </p:sp>
    </p:spTree>
    <p:extLst>
      <p:ext uri="{BB962C8B-B14F-4D97-AF65-F5344CB8AC3E}">
        <p14:creationId xmlns:p14="http://schemas.microsoft.com/office/powerpoint/2010/main" val="3424736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82CDCDC-820F-424C-8E41-6D3259266E05}"/>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3" name="Rectangle 5">
            <a:extLst>
              <a:ext uri="{FF2B5EF4-FFF2-40B4-BE49-F238E27FC236}">
                <a16:creationId xmlns:a16="http://schemas.microsoft.com/office/drawing/2014/main" id="{BCD727CC-8BFB-4CB9-B4C9-47302F909C81}"/>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4" name="Rectangle 6">
            <a:extLst>
              <a:ext uri="{FF2B5EF4-FFF2-40B4-BE49-F238E27FC236}">
                <a16:creationId xmlns:a16="http://schemas.microsoft.com/office/drawing/2014/main" id="{7883F0FE-8A94-4445-A09F-428C23628792}"/>
              </a:ext>
            </a:extLst>
          </p:cNvPr>
          <p:cNvSpPr>
            <a:spLocks noGrp="1" noChangeArrowheads="1"/>
          </p:cNvSpPr>
          <p:nvPr>
            <p:ph type="sldNum" sz="quarter" idx="12"/>
          </p:nvPr>
        </p:nvSpPr>
        <p:spPr>
          <a:ln/>
        </p:spPr>
        <p:txBody>
          <a:bodyPr/>
          <a:lstStyle>
            <a:lvl1pPr>
              <a:defRPr/>
            </a:lvl1pPr>
          </a:lstStyle>
          <a:p>
            <a:pPr>
              <a:defRPr/>
            </a:pPr>
            <a:fld id="{85AC4AFC-3F60-49F0-A8DB-AE7DE0695711}" type="slidenum">
              <a:rPr lang="fr-FR" altLang="fr-FR"/>
              <a:pPr>
                <a:defRPr/>
              </a:pPr>
              <a:t>‹N°›</a:t>
            </a:fld>
            <a:endParaRPr lang="fr-FR" altLang="fr-FR"/>
          </a:p>
        </p:txBody>
      </p:sp>
    </p:spTree>
    <p:extLst>
      <p:ext uri="{BB962C8B-B14F-4D97-AF65-F5344CB8AC3E}">
        <p14:creationId xmlns:p14="http://schemas.microsoft.com/office/powerpoint/2010/main" val="3588020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3075" y="660400"/>
            <a:ext cx="2211388" cy="23114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2916238" y="1425575"/>
            <a:ext cx="3471862" cy="7040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Rectangle 4">
            <a:extLst>
              <a:ext uri="{FF2B5EF4-FFF2-40B4-BE49-F238E27FC236}">
                <a16:creationId xmlns:a16="http://schemas.microsoft.com/office/drawing/2014/main" id="{B7221BDB-94CD-424A-A713-A32E2C7B4E0D}"/>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6" name="Rectangle 5">
            <a:extLst>
              <a:ext uri="{FF2B5EF4-FFF2-40B4-BE49-F238E27FC236}">
                <a16:creationId xmlns:a16="http://schemas.microsoft.com/office/drawing/2014/main" id="{1F71DBE0-1B9D-42F8-991C-64449EE019BE}"/>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7" name="Rectangle 6">
            <a:extLst>
              <a:ext uri="{FF2B5EF4-FFF2-40B4-BE49-F238E27FC236}">
                <a16:creationId xmlns:a16="http://schemas.microsoft.com/office/drawing/2014/main" id="{74668AFC-0EE8-49D5-93BC-944E127D96F2}"/>
              </a:ext>
            </a:extLst>
          </p:cNvPr>
          <p:cNvSpPr>
            <a:spLocks noGrp="1" noChangeArrowheads="1"/>
          </p:cNvSpPr>
          <p:nvPr>
            <p:ph type="sldNum" sz="quarter" idx="12"/>
          </p:nvPr>
        </p:nvSpPr>
        <p:spPr>
          <a:ln/>
        </p:spPr>
        <p:txBody>
          <a:bodyPr/>
          <a:lstStyle>
            <a:lvl1pPr>
              <a:defRPr/>
            </a:lvl1pPr>
          </a:lstStyle>
          <a:p>
            <a:pPr>
              <a:defRPr/>
            </a:pPr>
            <a:fld id="{D1EEB8D6-6F30-4CCD-AC43-BB1E638497B1}" type="slidenum">
              <a:rPr lang="fr-FR" altLang="fr-FR"/>
              <a:pPr>
                <a:defRPr/>
              </a:pPr>
              <a:t>‹N°›</a:t>
            </a:fld>
            <a:endParaRPr lang="fr-FR" altLang="fr-FR"/>
          </a:p>
        </p:txBody>
      </p:sp>
    </p:spTree>
    <p:extLst>
      <p:ext uri="{BB962C8B-B14F-4D97-AF65-F5344CB8AC3E}">
        <p14:creationId xmlns:p14="http://schemas.microsoft.com/office/powerpoint/2010/main" val="238384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3075" y="660400"/>
            <a:ext cx="2211388" cy="23114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2916238" y="1425575"/>
            <a:ext cx="3471862" cy="70405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Rectangle 4">
            <a:extLst>
              <a:ext uri="{FF2B5EF4-FFF2-40B4-BE49-F238E27FC236}">
                <a16:creationId xmlns:a16="http://schemas.microsoft.com/office/drawing/2014/main" id="{9C306BDD-A06A-4E17-B617-7D85F5E59145}"/>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6" name="Rectangle 5">
            <a:extLst>
              <a:ext uri="{FF2B5EF4-FFF2-40B4-BE49-F238E27FC236}">
                <a16:creationId xmlns:a16="http://schemas.microsoft.com/office/drawing/2014/main" id="{9FC63091-6FE5-405C-9C75-D818047278F5}"/>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7" name="Rectangle 6">
            <a:extLst>
              <a:ext uri="{FF2B5EF4-FFF2-40B4-BE49-F238E27FC236}">
                <a16:creationId xmlns:a16="http://schemas.microsoft.com/office/drawing/2014/main" id="{1103ED8C-DEB8-462D-8E6A-925CF4C53BF8}"/>
              </a:ext>
            </a:extLst>
          </p:cNvPr>
          <p:cNvSpPr>
            <a:spLocks noGrp="1" noChangeArrowheads="1"/>
          </p:cNvSpPr>
          <p:nvPr>
            <p:ph type="sldNum" sz="quarter" idx="12"/>
          </p:nvPr>
        </p:nvSpPr>
        <p:spPr>
          <a:ln/>
        </p:spPr>
        <p:txBody>
          <a:bodyPr/>
          <a:lstStyle>
            <a:lvl1pPr>
              <a:defRPr/>
            </a:lvl1pPr>
          </a:lstStyle>
          <a:p>
            <a:pPr>
              <a:defRPr/>
            </a:pPr>
            <a:fld id="{4C3D0059-31ED-4441-B06C-0CB57D7747A5}" type="slidenum">
              <a:rPr lang="fr-FR" altLang="fr-FR"/>
              <a:pPr>
                <a:defRPr/>
              </a:pPr>
              <a:t>‹N°›</a:t>
            </a:fld>
            <a:endParaRPr lang="fr-FR" altLang="fr-FR"/>
          </a:p>
        </p:txBody>
      </p:sp>
    </p:spTree>
    <p:extLst>
      <p:ext uri="{BB962C8B-B14F-4D97-AF65-F5344CB8AC3E}">
        <p14:creationId xmlns:p14="http://schemas.microsoft.com/office/powerpoint/2010/main" val="4424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9CDC6C07-D11D-4A2E-806A-ECE2BADA75EF}"/>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7BCD088D-8F2B-43B8-B8E4-9B059D08658A}"/>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9DA05945-09E5-4DA5-92BD-64E871186727}"/>
              </a:ext>
            </a:extLst>
          </p:cNvPr>
          <p:cNvSpPr>
            <a:spLocks noGrp="1" noChangeArrowheads="1"/>
          </p:cNvSpPr>
          <p:nvPr>
            <p:ph type="sldNum" sz="quarter" idx="12"/>
          </p:nvPr>
        </p:nvSpPr>
        <p:spPr>
          <a:ln/>
        </p:spPr>
        <p:txBody>
          <a:bodyPr/>
          <a:lstStyle>
            <a:lvl1pPr>
              <a:defRPr/>
            </a:lvl1pPr>
          </a:lstStyle>
          <a:p>
            <a:pPr>
              <a:defRPr/>
            </a:pPr>
            <a:fld id="{07D157EE-511A-413B-95EB-D748F1AB7403}" type="slidenum">
              <a:rPr lang="fr-FR" altLang="fr-FR"/>
              <a:pPr>
                <a:defRPr/>
              </a:pPr>
              <a:t>‹N°›</a:t>
            </a:fld>
            <a:endParaRPr lang="fr-FR" altLang="fr-FR"/>
          </a:p>
        </p:txBody>
      </p:sp>
    </p:spTree>
    <p:extLst>
      <p:ext uri="{BB962C8B-B14F-4D97-AF65-F5344CB8AC3E}">
        <p14:creationId xmlns:p14="http://schemas.microsoft.com/office/powerpoint/2010/main" val="2777963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96875"/>
            <a:ext cx="1543050" cy="845185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342900" y="396875"/>
            <a:ext cx="4476750" cy="84518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C9769DA0-B31C-4812-816F-356AFEF5E50F}"/>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43A7914F-5057-4111-9F4D-5F6D8708653D}"/>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E1EFB1B8-12CD-481D-9C18-BF200FF9D438}"/>
              </a:ext>
            </a:extLst>
          </p:cNvPr>
          <p:cNvSpPr>
            <a:spLocks noGrp="1" noChangeArrowheads="1"/>
          </p:cNvSpPr>
          <p:nvPr>
            <p:ph type="sldNum" sz="quarter" idx="12"/>
          </p:nvPr>
        </p:nvSpPr>
        <p:spPr>
          <a:ln/>
        </p:spPr>
        <p:txBody>
          <a:bodyPr/>
          <a:lstStyle>
            <a:lvl1pPr>
              <a:defRPr/>
            </a:lvl1pPr>
          </a:lstStyle>
          <a:p>
            <a:pPr>
              <a:defRPr/>
            </a:pPr>
            <a:fld id="{9252B55F-2401-4608-B015-810BD411D066}" type="slidenum">
              <a:rPr lang="fr-FR" altLang="fr-FR"/>
              <a:pPr>
                <a:defRPr/>
              </a:pPr>
              <a:t>‹N°›</a:t>
            </a:fld>
            <a:endParaRPr lang="fr-FR" altLang="fr-FR"/>
          </a:p>
        </p:txBody>
      </p:sp>
    </p:spTree>
    <p:extLst>
      <p:ext uri="{BB962C8B-B14F-4D97-AF65-F5344CB8AC3E}">
        <p14:creationId xmlns:p14="http://schemas.microsoft.com/office/powerpoint/2010/main" val="48672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3A698BC-47CF-49CD-8093-61F56B5B8243}"/>
              </a:ext>
            </a:extLst>
          </p:cNvPr>
          <p:cNvSpPr>
            <a:spLocks noGrp="1" noChangeArrowheads="1"/>
          </p:cNvSpPr>
          <p:nvPr>
            <p:ph type="title"/>
          </p:nvPr>
        </p:nvSpPr>
        <p:spPr bwMode="auto">
          <a:xfrm>
            <a:off x="342900" y="396875"/>
            <a:ext cx="6172200"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27" name="Rectangle 3">
            <a:extLst>
              <a:ext uri="{FF2B5EF4-FFF2-40B4-BE49-F238E27FC236}">
                <a16:creationId xmlns:a16="http://schemas.microsoft.com/office/drawing/2014/main" id="{A6491740-BFD8-4C45-82FA-2CD43A5EAE4F}"/>
              </a:ext>
            </a:extLst>
          </p:cNvPr>
          <p:cNvSpPr>
            <a:spLocks noGrp="1" noChangeArrowheads="1"/>
          </p:cNvSpPr>
          <p:nvPr>
            <p:ph type="body" idx="1"/>
          </p:nvPr>
        </p:nvSpPr>
        <p:spPr bwMode="auto">
          <a:xfrm>
            <a:off x="342900" y="2311400"/>
            <a:ext cx="6172200" cy="653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028" name="Rectangle 4">
            <a:extLst>
              <a:ext uri="{FF2B5EF4-FFF2-40B4-BE49-F238E27FC236}">
                <a16:creationId xmlns:a16="http://schemas.microsoft.com/office/drawing/2014/main" id="{755DB70B-1F48-4AF4-AEB1-E9C1A52963EC}"/>
              </a:ext>
            </a:extLst>
          </p:cNvPr>
          <p:cNvSpPr>
            <a:spLocks noGrp="1" noChangeArrowheads="1"/>
          </p:cNvSpPr>
          <p:nvPr>
            <p:ph type="dt" sz="half" idx="2"/>
          </p:nvPr>
        </p:nvSpPr>
        <p:spPr bwMode="auto">
          <a:xfrm>
            <a:off x="342900" y="9020175"/>
            <a:ext cx="16002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fr-FR" altLang="fr-FR"/>
          </a:p>
        </p:txBody>
      </p:sp>
      <p:sp>
        <p:nvSpPr>
          <p:cNvPr id="1029" name="Rectangle 5">
            <a:extLst>
              <a:ext uri="{FF2B5EF4-FFF2-40B4-BE49-F238E27FC236}">
                <a16:creationId xmlns:a16="http://schemas.microsoft.com/office/drawing/2014/main" id="{DDF3C8C6-4438-4917-9663-6E284EA1FA8F}"/>
              </a:ext>
            </a:extLst>
          </p:cNvPr>
          <p:cNvSpPr>
            <a:spLocks noGrp="1" noChangeArrowheads="1"/>
          </p:cNvSpPr>
          <p:nvPr>
            <p:ph type="ftr" sz="quarter" idx="3"/>
          </p:nvPr>
        </p:nvSpPr>
        <p:spPr bwMode="auto">
          <a:xfrm>
            <a:off x="2343150" y="9020175"/>
            <a:ext cx="21717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fr-FR" altLang="fr-FR"/>
          </a:p>
        </p:txBody>
      </p:sp>
      <p:sp>
        <p:nvSpPr>
          <p:cNvPr id="1030" name="Rectangle 6">
            <a:extLst>
              <a:ext uri="{FF2B5EF4-FFF2-40B4-BE49-F238E27FC236}">
                <a16:creationId xmlns:a16="http://schemas.microsoft.com/office/drawing/2014/main" id="{F8E396A5-8642-4EF6-8908-14F3992FD785}"/>
              </a:ext>
            </a:extLst>
          </p:cNvPr>
          <p:cNvSpPr>
            <a:spLocks noGrp="1" noChangeArrowheads="1"/>
          </p:cNvSpPr>
          <p:nvPr>
            <p:ph type="sldNum" sz="quarter" idx="4"/>
          </p:nvPr>
        </p:nvSpPr>
        <p:spPr bwMode="auto">
          <a:xfrm>
            <a:off x="4914900" y="9020175"/>
            <a:ext cx="16002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49B57C2-007B-40BD-B755-E4931E0D0FD1}"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hyperlink" Target="mailto:portailpedagogique@reunion.cci.fr" TargetMode="External"/><Relationship Id="rId7" Type="http://schemas.openxmlformats.org/officeDocument/2006/relationships/image" Target="../media/image3.png"/><Relationship Id="rId2" Type="http://schemas.openxmlformats.org/officeDocument/2006/relationships/hyperlink" Target="https://vae.gouv.fr/" TargetMode="Externa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mailto:cfanord@reunion.cci.fr" TargetMode="Externa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4">
            <a:extLst>
              <a:ext uri="{FF2B5EF4-FFF2-40B4-BE49-F238E27FC236}">
                <a16:creationId xmlns:a16="http://schemas.microsoft.com/office/drawing/2014/main" id="{5E4BDD79-1583-4C48-8E87-25B6D9E82B3A}"/>
              </a:ext>
            </a:extLst>
          </p:cNvPr>
          <p:cNvSpPr>
            <a:spLocks noChangeArrowheads="1"/>
          </p:cNvSpPr>
          <p:nvPr/>
        </p:nvSpPr>
        <p:spPr bwMode="auto">
          <a:xfrm>
            <a:off x="3619500" y="4094163"/>
            <a:ext cx="2349500" cy="254000"/>
          </a:xfrm>
          <a:prstGeom prst="rect">
            <a:avLst/>
          </a:prstGeom>
          <a:noFill/>
          <a:ln>
            <a:noFill/>
          </a:ln>
          <a:effectLst/>
        </p:spPr>
        <p:txBody>
          <a:bodyPr lIns="84552" tIns="42277" rIns="84552" bIns="42277">
            <a:spAutoFit/>
          </a:bodyPr>
          <a:lstStyle>
            <a:lvl1pPr defTabSz="700088">
              <a:defRPr>
                <a:solidFill>
                  <a:schemeClr val="tx1"/>
                </a:solidFill>
                <a:latin typeface="Arial" panose="020B0604020202020204" pitchFamily="34" charset="0"/>
              </a:defRPr>
            </a:lvl1pPr>
            <a:lvl2pPr marL="257175" indent="-82550" defTabSz="700088">
              <a:defRPr>
                <a:solidFill>
                  <a:schemeClr val="tx1"/>
                </a:solidFill>
                <a:latin typeface="Arial" panose="020B0604020202020204" pitchFamily="34" charset="0"/>
              </a:defRPr>
            </a:lvl2pPr>
            <a:lvl3pPr marL="525463" indent="-82550" defTabSz="700088">
              <a:defRPr>
                <a:solidFill>
                  <a:schemeClr val="tx1"/>
                </a:solidFill>
                <a:latin typeface="Arial" panose="020B0604020202020204" pitchFamily="34" charset="0"/>
              </a:defRPr>
            </a:lvl3pPr>
            <a:lvl4pPr marL="1574800" defTabSz="700088">
              <a:defRPr>
                <a:solidFill>
                  <a:schemeClr val="tx1"/>
                </a:solidFill>
                <a:latin typeface="Arial" panose="020B0604020202020204" pitchFamily="34" charset="0"/>
              </a:defRPr>
            </a:lvl4pPr>
            <a:lvl5pPr marL="2098675" defTabSz="700088">
              <a:defRPr>
                <a:solidFill>
                  <a:schemeClr val="tx1"/>
                </a:solidFill>
                <a:latin typeface="Arial" panose="020B0604020202020204" pitchFamily="34" charset="0"/>
              </a:defRPr>
            </a:lvl5pPr>
            <a:lvl6pPr marL="2555875" defTabSz="700088" fontAlgn="base">
              <a:spcBef>
                <a:spcPct val="0"/>
              </a:spcBef>
              <a:spcAft>
                <a:spcPct val="0"/>
              </a:spcAft>
              <a:defRPr>
                <a:solidFill>
                  <a:schemeClr val="tx1"/>
                </a:solidFill>
                <a:latin typeface="Arial" panose="020B0604020202020204" pitchFamily="34" charset="0"/>
              </a:defRPr>
            </a:lvl6pPr>
            <a:lvl7pPr marL="3013075" defTabSz="700088" fontAlgn="base">
              <a:spcBef>
                <a:spcPct val="0"/>
              </a:spcBef>
              <a:spcAft>
                <a:spcPct val="0"/>
              </a:spcAft>
              <a:defRPr>
                <a:solidFill>
                  <a:schemeClr val="tx1"/>
                </a:solidFill>
                <a:latin typeface="Arial" panose="020B0604020202020204" pitchFamily="34" charset="0"/>
              </a:defRPr>
            </a:lvl7pPr>
            <a:lvl8pPr marL="3470275" defTabSz="700088" fontAlgn="base">
              <a:spcBef>
                <a:spcPct val="0"/>
              </a:spcBef>
              <a:spcAft>
                <a:spcPct val="0"/>
              </a:spcAft>
              <a:defRPr>
                <a:solidFill>
                  <a:schemeClr val="tx1"/>
                </a:solidFill>
                <a:latin typeface="Arial" panose="020B0604020202020204" pitchFamily="34" charset="0"/>
              </a:defRPr>
            </a:lvl8pPr>
            <a:lvl9pPr marL="3927475" defTabSz="700088" fontAlgn="base">
              <a:spcBef>
                <a:spcPct val="0"/>
              </a:spcBef>
              <a:spcAft>
                <a:spcPct val="0"/>
              </a:spcAft>
              <a:defRPr>
                <a:solidFill>
                  <a:schemeClr val="tx1"/>
                </a:solidFill>
                <a:latin typeface="Arial" panose="020B0604020202020204" pitchFamily="34" charset="0"/>
              </a:defRPr>
            </a:lvl9pPr>
          </a:lstStyle>
          <a:p>
            <a:pPr>
              <a:lnSpc>
                <a:spcPct val="120000"/>
              </a:lnSpc>
              <a:defRPr/>
            </a:pPr>
            <a:endParaRPr lang="fr-FR" altLang="fr-FR" sz="900" b="1">
              <a:effectLst>
                <a:outerShdw blurRad="38100" dist="38100" dir="2700000" algn="tl">
                  <a:srgbClr val="C0C0C0"/>
                </a:outerShdw>
              </a:effectLst>
            </a:endParaRPr>
          </a:p>
        </p:txBody>
      </p:sp>
      <p:sp>
        <p:nvSpPr>
          <p:cNvPr id="2051" name="Line 7">
            <a:extLst>
              <a:ext uri="{FF2B5EF4-FFF2-40B4-BE49-F238E27FC236}">
                <a16:creationId xmlns:a16="http://schemas.microsoft.com/office/drawing/2014/main" id="{FA7795DB-31F6-4AEE-8835-CE58B75FA75E}"/>
              </a:ext>
            </a:extLst>
          </p:cNvPr>
          <p:cNvSpPr>
            <a:spLocks noChangeShapeType="1"/>
          </p:cNvSpPr>
          <p:nvPr/>
        </p:nvSpPr>
        <p:spPr bwMode="auto">
          <a:xfrm>
            <a:off x="803275" y="8512175"/>
            <a:ext cx="1673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2" name="Line 8">
            <a:extLst>
              <a:ext uri="{FF2B5EF4-FFF2-40B4-BE49-F238E27FC236}">
                <a16:creationId xmlns:a16="http://schemas.microsoft.com/office/drawing/2014/main" id="{DB2DDD00-BC8C-40E8-B3CD-9F9CC1F22E5E}"/>
              </a:ext>
            </a:extLst>
          </p:cNvPr>
          <p:cNvSpPr>
            <a:spLocks noChangeShapeType="1"/>
          </p:cNvSpPr>
          <p:nvPr/>
        </p:nvSpPr>
        <p:spPr bwMode="auto">
          <a:xfrm>
            <a:off x="803275" y="3490913"/>
            <a:ext cx="0" cy="50212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3" name="Rectangle 10">
            <a:extLst>
              <a:ext uri="{FF2B5EF4-FFF2-40B4-BE49-F238E27FC236}">
                <a16:creationId xmlns:a16="http://schemas.microsoft.com/office/drawing/2014/main" id="{93429498-A082-4AC6-9DFA-72E990DA1F1E}"/>
              </a:ext>
            </a:extLst>
          </p:cNvPr>
          <p:cNvSpPr>
            <a:spLocks noChangeArrowheads="1"/>
          </p:cNvSpPr>
          <p:nvPr/>
        </p:nvSpPr>
        <p:spPr bwMode="auto">
          <a:xfrm>
            <a:off x="5878513" y="719138"/>
            <a:ext cx="97948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738188">
              <a:spcBef>
                <a:spcPct val="20000"/>
              </a:spcBef>
              <a:buChar char="•"/>
              <a:defRPr sz="3200">
                <a:solidFill>
                  <a:schemeClr val="tx1"/>
                </a:solidFill>
                <a:latin typeface="Arial" panose="020B0604020202020204" pitchFamily="34" charset="0"/>
              </a:defRPr>
            </a:lvl1pPr>
            <a:lvl2pPr marL="742950" indent="-285750" defTabSz="738188">
              <a:spcBef>
                <a:spcPct val="20000"/>
              </a:spcBef>
              <a:buChar char="–"/>
              <a:defRPr sz="2800">
                <a:solidFill>
                  <a:schemeClr val="tx1"/>
                </a:solidFill>
                <a:latin typeface="Arial" panose="020B0604020202020204" pitchFamily="34" charset="0"/>
              </a:defRPr>
            </a:lvl2pPr>
            <a:lvl3pPr marL="1143000" indent="-228600" defTabSz="738188">
              <a:spcBef>
                <a:spcPct val="20000"/>
              </a:spcBef>
              <a:buChar char="•"/>
              <a:defRPr sz="2400">
                <a:solidFill>
                  <a:schemeClr val="tx1"/>
                </a:solidFill>
                <a:latin typeface="Arial" panose="020B0604020202020204" pitchFamily="34" charset="0"/>
              </a:defRPr>
            </a:lvl3pPr>
            <a:lvl4pPr marL="1600200" indent="-228600" defTabSz="738188">
              <a:spcBef>
                <a:spcPct val="20000"/>
              </a:spcBef>
              <a:buChar char="–"/>
              <a:defRPr sz="2000">
                <a:solidFill>
                  <a:schemeClr val="tx1"/>
                </a:solidFill>
                <a:latin typeface="Arial" panose="020B0604020202020204" pitchFamily="34" charset="0"/>
              </a:defRPr>
            </a:lvl4pPr>
            <a:lvl5pPr marL="2057400" indent="-228600" defTabSz="738188">
              <a:spcBef>
                <a:spcPct val="20000"/>
              </a:spcBef>
              <a:buChar char="»"/>
              <a:defRPr sz="2000">
                <a:solidFill>
                  <a:schemeClr val="tx1"/>
                </a:solidFill>
                <a:latin typeface="Arial" panose="020B0604020202020204" pitchFamily="34" charset="0"/>
              </a:defRPr>
            </a:lvl5pPr>
            <a:lvl6pPr marL="25146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900">
              <a:cs typeface="Arial" panose="020B0604020202020204" pitchFamily="34" charset="0"/>
            </a:endParaRPr>
          </a:p>
        </p:txBody>
      </p:sp>
      <p:sp>
        <p:nvSpPr>
          <p:cNvPr id="2054" name="Rectangle 11">
            <a:extLst>
              <a:ext uri="{FF2B5EF4-FFF2-40B4-BE49-F238E27FC236}">
                <a16:creationId xmlns:a16="http://schemas.microsoft.com/office/drawing/2014/main" id="{F38F6DA7-7046-4F68-8AAC-F7CADC25EAA8}"/>
              </a:ext>
            </a:extLst>
          </p:cNvPr>
          <p:cNvSpPr>
            <a:spLocks noChangeArrowheads="1"/>
          </p:cNvSpPr>
          <p:nvPr/>
        </p:nvSpPr>
        <p:spPr bwMode="auto">
          <a:xfrm>
            <a:off x="5878513" y="1290638"/>
            <a:ext cx="97948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738188">
              <a:spcBef>
                <a:spcPct val="20000"/>
              </a:spcBef>
              <a:buChar char="•"/>
              <a:defRPr sz="3200">
                <a:solidFill>
                  <a:schemeClr val="tx1"/>
                </a:solidFill>
                <a:latin typeface="Arial" panose="020B0604020202020204" pitchFamily="34" charset="0"/>
              </a:defRPr>
            </a:lvl1pPr>
            <a:lvl2pPr marL="742950" indent="-285750" defTabSz="738188">
              <a:spcBef>
                <a:spcPct val="20000"/>
              </a:spcBef>
              <a:buChar char="–"/>
              <a:defRPr sz="2800">
                <a:solidFill>
                  <a:schemeClr val="tx1"/>
                </a:solidFill>
                <a:latin typeface="Arial" panose="020B0604020202020204" pitchFamily="34" charset="0"/>
              </a:defRPr>
            </a:lvl2pPr>
            <a:lvl3pPr marL="1143000" indent="-228600" defTabSz="738188">
              <a:spcBef>
                <a:spcPct val="20000"/>
              </a:spcBef>
              <a:buChar char="•"/>
              <a:defRPr sz="2400">
                <a:solidFill>
                  <a:schemeClr val="tx1"/>
                </a:solidFill>
                <a:latin typeface="Arial" panose="020B0604020202020204" pitchFamily="34" charset="0"/>
              </a:defRPr>
            </a:lvl3pPr>
            <a:lvl4pPr marL="1600200" indent="-228600" defTabSz="738188">
              <a:spcBef>
                <a:spcPct val="20000"/>
              </a:spcBef>
              <a:buChar char="–"/>
              <a:defRPr sz="2000">
                <a:solidFill>
                  <a:schemeClr val="tx1"/>
                </a:solidFill>
                <a:latin typeface="Arial" panose="020B0604020202020204" pitchFamily="34" charset="0"/>
              </a:defRPr>
            </a:lvl4pPr>
            <a:lvl5pPr marL="2057400" indent="-228600" defTabSz="738188">
              <a:spcBef>
                <a:spcPct val="20000"/>
              </a:spcBef>
              <a:buChar char="»"/>
              <a:defRPr sz="2000">
                <a:solidFill>
                  <a:schemeClr val="tx1"/>
                </a:solidFill>
                <a:latin typeface="Arial" panose="020B0604020202020204" pitchFamily="34" charset="0"/>
              </a:defRPr>
            </a:lvl5pPr>
            <a:lvl6pPr marL="25146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900"/>
          </a:p>
        </p:txBody>
      </p:sp>
      <p:sp>
        <p:nvSpPr>
          <p:cNvPr id="5133" name="Rectangle 13">
            <a:extLst>
              <a:ext uri="{FF2B5EF4-FFF2-40B4-BE49-F238E27FC236}">
                <a16:creationId xmlns:a16="http://schemas.microsoft.com/office/drawing/2014/main" id="{E098B6CB-A2CC-4A0C-BBC1-1A4F484765AA}"/>
              </a:ext>
            </a:extLst>
          </p:cNvPr>
          <p:cNvSpPr>
            <a:spLocks noChangeArrowheads="1"/>
          </p:cNvSpPr>
          <p:nvPr/>
        </p:nvSpPr>
        <p:spPr bwMode="auto">
          <a:xfrm>
            <a:off x="5743575" y="1887538"/>
            <a:ext cx="979488" cy="498475"/>
          </a:xfrm>
          <a:prstGeom prst="rect">
            <a:avLst/>
          </a:prstGeom>
          <a:noFill/>
          <a:ln>
            <a:noFill/>
          </a:ln>
          <a:effectLst/>
        </p:spPr>
        <p:txBody>
          <a:bodyPr lIns="0" tIns="0" rIns="0" bIns="0" anchor="ctr"/>
          <a:lstStyle>
            <a:lvl1pPr defTabSz="738188">
              <a:defRPr>
                <a:solidFill>
                  <a:schemeClr val="tx1"/>
                </a:solidFill>
                <a:latin typeface="Arial" panose="020B0604020202020204" pitchFamily="34" charset="0"/>
              </a:defRPr>
            </a:lvl1pPr>
            <a:lvl2pPr marL="539750" defTabSz="738188">
              <a:defRPr>
                <a:solidFill>
                  <a:schemeClr val="tx1"/>
                </a:solidFill>
                <a:latin typeface="Arial" panose="020B0604020202020204" pitchFamily="34" charset="0"/>
              </a:defRPr>
            </a:lvl2pPr>
            <a:lvl3pPr marL="1077913" defTabSz="738188">
              <a:defRPr>
                <a:solidFill>
                  <a:schemeClr val="tx1"/>
                </a:solidFill>
                <a:latin typeface="Arial" panose="020B0604020202020204" pitchFamily="34" charset="0"/>
              </a:defRPr>
            </a:lvl3pPr>
            <a:lvl4pPr marL="1616075" defTabSz="738188">
              <a:defRPr>
                <a:solidFill>
                  <a:schemeClr val="tx1"/>
                </a:solidFill>
                <a:latin typeface="Arial" panose="020B0604020202020204" pitchFamily="34" charset="0"/>
              </a:defRPr>
            </a:lvl4pPr>
            <a:lvl5pPr marL="2155825" defTabSz="738188">
              <a:defRPr>
                <a:solidFill>
                  <a:schemeClr val="tx1"/>
                </a:solidFill>
                <a:latin typeface="Arial" panose="020B0604020202020204" pitchFamily="34" charset="0"/>
              </a:defRPr>
            </a:lvl5pPr>
            <a:lvl6pPr marL="2613025" defTabSz="738188" fontAlgn="base">
              <a:spcBef>
                <a:spcPct val="0"/>
              </a:spcBef>
              <a:spcAft>
                <a:spcPct val="0"/>
              </a:spcAft>
              <a:defRPr>
                <a:solidFill>
                  <a:schemeClr val="tx1"/>
                </a:solidFill>
                <a:latin typeface="Arial" panose="020B0604020202020204" pitchFamily="34" charset="0"/>
              </a:defRPr>
            </a:lvl6pPr>
            <a:lvl7pPr marL="3070225" defTabSz="738188" fontAlgn="base">
              <a:spcBef>
                <a:spcPct val="0"/>
              </a:spcBef>
              <a:spcAft>
                <a:spcPct val="0"/>
              </a:spcAft>
              <a:defRPr>
                <a:solidFill>
                  <a:schemeClr val="tx1"/>
                </a:solidFill>
                <a:latin typeface="Arial" panose="020B0604020202020204" pitchFamily="34" charset="0"/>
              </a:defRPr>
            </a:lvl7pPr>
            <a:lvl8pPr marL="3527425" defTabSz="738188" fontAlgn="base">
              <a:spcBef>
                <a:spcPct val="0"/>
              </a:spcBef>
              <a:spcAft>
                <a:spcPct val="0"/>
              </a:spcAft>
              <a:defRPr>
                <a:solidFill>
                  <a:schemeClr val="tx1"/>
                </a:solidFill>
                <a:latin typeface="Arial" panose="020B0604020202020204" pitchFamily="34" charset="0"/>
              </a:defRPr>
            </a:lvl8pPr>
            <a:lvl9pPr marL="3984625" defTabSz="738188" fontAlgn="base">
              <a:spcBef>
                <a:spcPct val="0"/>
              </a:spcBef>
              <a:spcAft>
                <a:spcPct val="0"/>
              </a:spcAft>
              <a:defRPr>
                <a:solidFill>
                  <a:schemeClr val="tx1"/>
                </a:solidFill>
                <a:latin typeface="Arial" panose="020B0604020202020204" pitchFamily="34" charset="0"/>
              </a:defRPr>
            </a:lvl9pPr>
          </a:lstStyle>
          <a:p>
            <a:pPr>
              <a:defRPr/>
            </a:pPr>
            <a:endParaRPr lang="fr-FR" altLang="fr-FR" sz="900" b="1">
              <a:effectLst>
                <a:outerShdw blurRad="38100" dist="38100" dir="2700000" algn="tl">
                  <a:srgbClr val="C0C0C0"/>
                </a:outerShdw>
              </a:effectLst>
              <a:cs typeface="Arial" panose="020B0604020202020204" pitchFamily="34" charset="0"/>
            </a:endParaRPr>
          </a:p>
        </p:txBody>
      </p:sp>
      <p:sp>
        <p:nvSpPr>
          <p:cNvPr id="5134" name="Rectangle 14">
            <a:extLst>
              <a:ext uri="{FF2B5EF4-FFF2-40B4-BE49-F238E27FC236}">
                <a16:creationId xmlns:a16="http://schemas.microsoft.com/office/drawing/2014/main" id="{B9EEACB4-D8E8-44F3-BAAF-50AC20C325C2}"/>
              </a:ext>
            </a:extLst>
          </p:cNvPr>
          <p:cNvSpPr>
            <a:spLocks noChangeArrowheads="1"/>
          </p:cNvSpPr>
          <p:nvPr/>
        </p:nvSpPr>
        <p:spPr bwMode="auto">
          <a:xfrm>
            <a:off x="5691188" y="2498725"/>
            <a:ext cx="979487" cy="1611313"/>
          </a:xfrm>
          <a:prstGeom prst="rect">
            <a:avLst/>
          </a:prstGeom>
          <a:noFill/>
          <a:ln>
            <a:noFill/>
          </a:ln>
          <a:effectLst/>
        </p:spPr>
        <p:txBody>
          <a:bodyPr wrap="none" lIns="0" tIns="0" rIns="0" bIns="0"/>
          <a:lstStyle>
            <a:lvl1pPr>
              <a:defRPr>
                <a:solidFill>
                  <a:schemeClr val="tx1"/>
                </a:solidFill>
                <a:latin typeface="Arial" panose="020B0604020202020204" pitchFamily="34" charset="0"/>
              </a:defRPr>
            </a:lvl1pPr>
            <a:lvl2pPr marL="419100">
              <a:defRPr>
                <a:solidFill>
                  <a:schemeClr val="tx1"/>
                </a:solidFill>
                <a:latin typeface="Arial" panose="020B0604020202020204" pitchFamily="34" charset="0"/>
              </a:defRPr>
            </a:lvl2pPr>
            <a:lvl3pPr marL="839788">
              <a:defRPr>
                <a:solidFill>
                  <a:schemeClr val="tx1"/>
                </a:solidFill>
                <a:latin typeface="Arial" panose="020B0604020202020204" pitchFamily="34" charset="0"/>
              </a:defRPr>
            </a:lvl3pPr>
            <a:lvl4pPr marL="1258888">
              <a:defRPr>
                <a:solidFill>
                  <a:schemeClr val="tx1"/>
                </a:solidFill>
                <a:latin typeface="Arial" panose="020B0604020202020204" pitchFamily="34" charset="0"/>
              </a:defRPr>
            </a:lvl4pPr>
            <a:lvl5pPr marL="1679575">
              <a:defRPr>
                <a:solidFill>
                  <a:schemeClr val="tx1"/>
                </a:solidFill>
                <a:latin typeface="Arial" panose="020B0604020202020204" pitchFamily="34" charset="0"/>
              </a:defRPr>
            </a:lvl5pPr>
            <a:lvl6pPr marL="2136775" fontAlgn="base">
              <a:spcBef>
                <a:spcPct val="0"/>
              </a:spcBef>
              <a:spcAft>
                <a:spcPct val="0"/>
              </a:spcAft>
              <a:defRPr>
                <a:solidFill>
                  <a:schemeClr val="tx1"/>
                </a:solidFill>
                <a:latin typeface="Arial" panose="020B0604020202020204" pitchFamily="34" charset="0"/>
              </a:defRPr>
            </a:lvl6pPr>
            <a:lvl7pPr marL="2593975" fontAlgn="base">
              <a:spcBef>
                <a:spcPct val="0"/>
              </a:spcBef>
              <a:spcAft>
                <a:spcPct val="0"/>
              </a:spcAft>
              <a:defRPr>
                <a:solidFill>
                  <a:schemeClr val="tx1"/>
                </a:solidFill>
                <a:latin typeface="Arial" panose="020B0604020202020204" pitchFamily="34" charset="0"/>
              </a:defRPr>
            </a:lvl7pPr>
            <a:lvl8pPr marL="3051175" fontAlgn="base">
              <a:spcBef>
                <a:spcPct val="0"/>
              </a:spcBef>
              <a:spcAft>
                <a:spcPct val="0"/>
              </a:spcAft>
              <a:defRPr>
                <a:solidFill>
                  <a:schemeClr val="tx1"/>
                </a:solidFill>
                <a:latin typeface="Arial" panose="020B0604020202020204" pitchFamily="34" charset="0"/>
              </a:defRPr>
            </a:lvl8pPr>
            <a:lvl9pPr marL="3508375" fontAlgn="base">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900" b="1">
              <a:cs typeface="Arial" panose="020B0604020202020204" pitchFamily="34" charset="0"/>
            </a:endParaRPr>
          </a:p>
          <a:p>
            <a:pPr eaLnBrk="1" hangingPunct="1">
              <a:defRPr/>
            </a:pPr>
            <a:endParaRPr lang="fr-FR" altLang="fr-FR" sz="900" b="1">
              <a:effectLst>
                <a:outerShdw blurRad="38100" dist="38100" dir="2700000" algn="tl">
                  <a:srgbClr val="C0C0C0"/>
                </a:outerShdw>
              </a:effectLst>
              <a:cs typeface="Arial" panose="020B0604020202020204" pitchFamily="34" charset="0"/>
            </a:endParaRPr>
          </a:p>
          <a:p>
            <a:pPr eaLnBrk="1" hangingPunct="1">
              <a:defRPr/>
            </a:pPr>
            <a:endParaRPr lang="fr-FR" altLang="fr-FR" sz="900" b="1">
              <a:effectLst>
                <a:outerShdw blurRad="38100" dist="38100" dir="2700000" algn="tl">
                  <a:srgbClr val="C0C0C0"/>
                </a:outerShdw>
              </a:effectLst>
              <a:cs typeface="Arial" panose="020B0604020202020204" pitchFamily="34" charset="0"/>
            </a:endParaRPr>
          </a:p>
        </p:txBody>
      </p:sp>
      <p:sp>
        <p:nvSpPr>
          <p:cNvPr id="2059" name="Shape 90">
            <a:extLst>
              <a:ext uri="{FF2B5EF4-FFF2-40B4-BE49-F238E27FC236}">
                <a16:creationId xmlns:a16="http://schemas.microsoft.com/office/drawing/2014/main" id="{C6E733C5-294F-4BDE-AF99-5A9595454B74}"/>
              </a:ext>
            </a:extLst>
          </p:cNvPr>
          <p:cNvSpPr>
            <a:spLocks noChangeArrowheads="1"/>
          </p:cNvSpPr>
          <p:nvPr/>
        </p:nvSpPr>
        <p:spPr bwMode="auto">
          <a:xfrm>
            <a:off x="1" y="739377"/>
            <a:ext cx="6857999" cy="55666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525" tIns="49725" rIns="99525" bIns="49725"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15000"/>
              </a:lnSpc>
              <a:spcBef>
                <a:spcPct val="0"/>
              </a:spcBef>
              <a:buFontTx/>
              <a:buNone/>
            </a:pPr>
            <a:endParaRPr lang="fr-FR" altLang="fr-FR" sz="2000" b="1" dirty="0">
              <a:solidFill>
                <a:srgbClr val="323299"/>
              </a:solidFil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3777BC"/>
                </a:solidFill>
                <a:effectLst/>
                <a:uLnTx/>
                <a:uFillTx/>
                <a:latin typeface="Arial" charset="0"/>
                <a:ea typeface="+mn-ea"/>
                <a:cs typeface="Arial" charset="0"/>
                <a:sym typeface="Arial" charset="0"/>
              </a:rPr>
              <a:t>Responsable Développement Commercial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srgbClr val="3777BC"/>
                </a:solidFill>
                <a:effectLst/>
                <a:uLnTx/>
                <a:uFillTx/>
                <a:latin typeface="Arial" charset="0"/>
                <a:ea typeface="+mn-ea"/>
                <a:cs typeface="Arial" charset="0"/>
                <a:sym typeface="Arial" charset="0"/>
              </a:rPr>
              <a:t>Réseau Négoventis</a:t>
            </a:r>
          </a:p>
          <a:p>
            <a:pPr algn="ctr">
              <a:spcBef>
                <a:spcPct val="0"/>
              </a:spcBef>
              <a:buFontTx/>
              <a:buNone/>
            </a:pPr>
            <a:endParaRPr lang="fr-FR" altLang="fr-FR" sz="2200" b="1" dirty="0">
              <a:solidFill>
                <a:srgbClr val="3777BC"/>
              </a:solidFill>
            </a:endParaRPr>
          </a:p>
          <a:p>
            <a:pPr>
              <a:lnSpc>
                <a:spcPct val="77000"/>
              </a:lnSpc>
              <a:spcBef>
                <a:spcPct val="0"/>
              </a:spcBef>
              <a:buFontTx/>
              <a:buNone/>
            </a:pPr>
            <a:endParaRPr lang="fr-FR" altLang="fr-FR" sz="2200" b="1" dirty="0">
              <a:solidFill>
                <a:srgbClr val="3777BC"/>
              </a:solidFill>
            </a:endParaRPr>
          </a:p>
        </p:txBody>
      </p:sp>
      <p:graphicFrame>
        <p:nvGraphicFramePr>
          <p:cNvPr id="23" name="Group 30">
            <a:extLst>
              <a:ext uri="{FF2B5EF4-FFF2-40B4-BE49-F238E27FC236}">
                <a16:creationId xmlns:a16="http://schemas.microsoft.com/office/drawing/2014/main" id="{C6CC8E5E-EBD8-4C9F-A6A1-BF4BAEB50CE6}"/>
              </a:ext>
            </a:extLst>
          </p:cNvPr>
          <p:cNvGraphicFramePr>
            <a:graphicFrameLocks noGrp="1"/>
          </p:cNvGraphicFramePr>
          <p:nvPr>
            <p:extLst>
              <p:ext uri="{D42A27DB-BD31-4B8C-83A1-F6EECF244321}">
                <p14:modId xmlns:p14="http://schemas.microsoft.com/office/powerpoint/2010/main" val="3565165132"/>
              </p:ext>
            </p:extLst>
          </p:nvPr>
        </p:nvGraphicFramePr>
        <p:xfrm>
          <a:off x="455614" y="1248061"/>
          <a:ext cx="6402386" cy="8088348"/>
        </p:xfrm>
        <a:graphic>
          <a:graphicData uri="http://schemas.openxmlformats.org/drawingml/2006/table">
            <a:tbl>
              <a:tblPr/>
              <a:tblGrid>
                <a:gridCol w="3170515">
                  <a:extLst>
                    <a:ext uri="{9D8B030D-6E8A-4147-A177-3AD203B41FA5}">
                      <a16:colId xmlns:a16="http://schemas.microsoft.com/office/drawing/2014/main" val="20000"/>
                    </a:ext>
                  </a:extLst>
                </a:gridCol>
                <a:gridCol w="3231871">
                  <a:extLst>
                    <a:ext uri="{9D8B030D-6E8A-4147-A177-3AD203B41FA5}">
                      <a16:colId xmlns:a16="http://schemas.microsoft.com/office/drawing/2014/main" val="20001"/>
                    </a:ext>
                  </a:extLst>
                </a:gridCol>
              </a:tblGrid>
              <a:tr h="6032337">
                <a:tc>
                  <a:txBody>
                    <a:bodyPr/>
                    <a:lstStyle/>
                    <a:p>
                      <a:pPr marL="180975" marR="0" lvl="0" indent="-180975" algn="ctr" defTabSz="914400" rtl="0" eaLnBrk="0" fontAlgn="base" latinLnBrk="0" hangingPunct="0">
                        <a:lnSpc>
                          <a:spcPct val="100000"/>
                        </a:lnSpc>
                        <a:spcBef>
                          <a:spcPts val="0"/>
                        </a:spcBef>
                        <a:spcAft>
                          <a:spcPts val="0"/>
                        </a:spcAft>
                        <a:buClrTx/>
                        <a:buSzTx/>
                        <a:buFontTx/>
                        <a:buNone/>
                        <a:tabLst/>
                      </a:pPr>
                      <a:r>
                        <a:rPr kumimoji="0" lang="fr-FR" altLang="fr-FR" sz="1000" b="1" i="0" u="sng" strike="noStrike" cap="none" normalizeH="0" baseline="0" dirty="0">
                          <a:ln>
                            <a:noFill/>
                          </a:ln>
                          <a:solidFill>
                            <a:schemeClr val="tx1"/>
                          </a:solidFill>
                          <a:effectLst/>
                          <a:latin typeface="+mj-lt"/>
                          <a:cs typeface="Arial" panose="020B0604020202020204" pitchFamily="34" charset="0"/>
                          <a:sym typeface="Arial" panose="020B0604020202020204" pitchFamily="34" charset="0"/>
                        </a:rPr>
                        <a:t>VOTRE FUTUR METIER :</a:t>
                      </a:r>
                    </a:p>
                    <a:p>
                      <a:pPr marL="266700" marR="0" lvl="0" indent="-266700" algn="l" defTabSz="914400" rtl="0" eaLnBrk="1" fontAlgn="base" latinLnBrk="0" hangingPunct="1">
                        <a:lnSpc>
                          <a:spcPct val="100000"/>
                        </a:lnSpc>
                        <a:spcBef>
                          <a:spcPct val="0"/>
                        </a:spcBef>
                        <a:spcAft>
                          <a:spcPct val="0"/>
                        </a:spcAft>
                        <a:buClr>
                          <a:srgbClr val="3777BC"/>
                        </a:buClr>
                        <a:buSzPct val="25000"/>
                        <a:buFontTx/>
                        <a:buNone/>
                        <a:tabLst/>
                      </a:pPr>
                      <a:endParaRPr kumimoji="0" lang="fr-FR" sz="1000" b="1" i="0" u="none" strike="noStrike" cap="none" normalizeH="0" baseline="0" dirty="0">
                        <a:ln>
                          <a:noFill/>
                        </a:ln>
                        <a:solidFill>
                          <a:srgbClr val="3777BC"/>
                        </a:solidFill>
                        <a:effectLst/>
                        <a:latin typeface="+mj-lt"/>
                        <a:cs typeface="Arial" charset="0"/>
                        <a:sym typeface="Arial" charset="0"/>
                      </a:endParaRPr>
                    </a:p>
                    <a:p>
                      <a:pPr marL="92075" marR="0" lvl="0" indent="-92075" algn="l" defTabSz="914400" rtl="0" eaLnBrk="1" fontAlgn="base" latinLnBrk="0" hangingPunct="1">
                        <a:lnSpc>
                          <a:spcPct val="85000"/>
                        </a:lnSpc>
                        <a:spcBef>
                          <a:spcPct val="20000"/>
                        </a:spcBef>
                        <a:spcAft>
                          <a:spcPct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srgbClr val="000000"/>
                          </a:solidFill>
                          <a:effectLst/>
                          <a:uLnTx/>
                          <a:uFillTx/>
                          <a:latin typeface="+mj-lt"/>
                          <a:ea typeface="+mn-ea"/>
                          <a:cs typeface="Arial" charset="0"/>
                          <a:sym typeface="Arial" charset="0"/>
                        </a:rPr>
                        <a:t>Responsable de développement commercial</a:t>
                      </a:r>
                    </a:p>
                    <a:p>
                      <a:pPr marL="92075" marR="0" lvl="0" indent="-92075" algn="l" defTabSz="914400" rtl="0" eaLnBrk="1" fontAlgn="base" latinLnBrk="0" hangingPunct="1">
                        <a:lnSpc>
                          <a:spcPct val="85000"/>
                        </a:lnSpc>
                        <a:spcBef>
                          <a:spcPct val="20000"/>
                        </a:spcBef>
                        <a:spcAft>
                          <a:spcPct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srgbClr val="000000"/>
                          </a:solidFill>
                          <a:effectLst/>
                          <a:uLnTx/>
                          <a:uFillTx/>
                          <a:latin typeface="+mj-lt"/>
                          <a:ea typeface="+mn-ea"/>
                          <a:cs typeface="Arial" charset="0"/>
                          <a:sym typeface="Arial" charset="0"/>
                        </a:rPr>
                        <a:t>Responsable grands comptes</a:t>
                      </a:r>
                    </a:p>
                    <a:p>
                      <a:pPr marL="92075" marR="0" lvl="0" indent="-92075" algn="l" defTabSz="914400" rtl="0" eaLnBrk="1" fontAlgn="base" latinLnBrk="0" hangingPunct="1">
                        <a:lnSpc>
                          <a:spcPct val="85000"/>
                        </a:lnSpc>
                        <a:spcBef>
                          <a:spcPct val="20000"/>
                        </a:spcBef>
                        <a:spcAft>
                          <a:spcPct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srgbClr val="000000"/>
                          </a:solidFill>
                          <a:effectLst/>
                          <a:uLnTx/>
                          <a:uFillTx/>
                          <a:latin typeface="+mj-lt"/>
                          <a:ea typeface="+mn-ea"/>
                          <a:cs typeface="Arial" charset="0"/>
                          <a:sym typeface="Arial" charset="0"/>
                        </a:rPr>
                        <a:t>Responsable commercial</a:t>
                      </a:r>
                    </a:p>
                    <a:p>
                      <a:pPr marL="92075" marR="0" lvl="0" indent="-92075" algn="l" defTabSz="914400" rtl="0" eaLnBrk="1" fontAlgn="base" latinLnBrk="0" hangingPunct="1">
                        <a:lnSpc>
                          <a:spcPct val="85000"/>
                        </a:lnSpc>
                        <a:spcBef>
                          <a:spcPct val="20000"/>
                        </a:spcBef>
                        <a:spcAft>
                          <a:spcPct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srgbClr val="000000"/>
                          </a:solidFill>
                          <a:effectLst/>
                          <a:uLnTx/>
                          <a:uFillTx/>
                          <a:latin typeface="+mj-lt"/>
                          <a:ea typeface="+mn-ea"/>
                          <a:cs typeface="Arial" charset="0"/>
                          <a:sym typeface="Arial" charset="0"/>
                        </a:rPr>
                        <a:t>Responsable de secteur</a:t>
                      </a:r>
                    </a:p>
                    <a:p>
                      <a:pPr marL="92075" marR="0" lvl="0" indent="-92075" algn="l" defTabSz="914400" rtl="0" eaLnBrk="1" fontAlgn="base" latinLnBrk="0" hangingPunct="1">
                        <a:lnSpc>
                          <a:spcPct val="85000"/>
                        </a:lnSpc>
                        <a:spcBef>
                          <a:spcPct val="20000"/>
                        </a:spcBef>
                        <a:spcAft>
                          <a:spcPct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srgbClr val="000000"/>
                          </a:solidFill>
                          <a:effectLst/>
                          <a:uLnTx/>
                          <a:uFillTx/>
                          <a:latin typeface="+mj-lt"/>
                          <a:ea typeface="+mn-ea"/>
                          <a:cs typeface="Arial" charset="0"/>
                          <a:sym typeface="Arial" charset="0"/>
                        </a:rPr>
                        <a:t>Chef de vente, responsable des ventes</a:t>
                      </a:r>
                    </a:p>
                    <a:p>
                      <a:pPr marL="266700" marR="0" lvl="0" indent="-266700" algn="l" defTabSz="914400" rtl="0" eaLnBrk="1" fontAlgn="base" latinLnBrk="0" hangingPunct="1">
                        <a:lnSpc>
                          <a:spcPct val="100000"/>
                        </a:lnSpc>
                        <a:spcBef>
                          <a:spcPts val="0"/>
                        </a:spcBef>
                        <a:spcAft>
                          <a:spcPct val="0"/>
                        </a:spcAft>
                        <a:buClrTx/>
                        <a:buSzTx/>
                        <a:buFontTx/>
                        <a:buNone/>
                        <a:tabLst/>
                      </a:pPr>
                      <a:endParaRPr kumimoji="0" lang="fr-FR" sz="900" b="1" i="0" u="none" strike="noStrike" cap="none" normalizeH="0" baseline="0" dirty="0">
                        <a:ln>
                          <a:noFill/>
                        </a:ln>
                        <a:solidFill>
                          <a:srgbClr val="000000"/>
                        </a:solidFill>
                        <a:effectLst/>
                        <a:latin typeface="+mj-lt"/>
                        <a:cs typeface="Arial" charset="0"/>
                        <a:sym typeface="Arial" charset="0"/>
                      </a:endParaRPr>
                    </a:p>
                    <a:p>
                      <a:pPr marL="180975" marR="0" lvl="0" indent="-180975" algn="l" defTabSz="914400" rtl="0" eaLnBrk="0" fontAlgn="base" latinLnBrk="0" hangingPunct="0">
                        <a:lnSpc>
                          <a:spcPct val="100000"/>
                        </a:lnSpc>
                        <a:spcBef>
                          <a:spcPts val="0"/>
                        </a:spcBef>
                        <a:spcAft>
                          <a:spcPts val="0"/>
                        </a:spcAft>
                        <a:buClrTx/>
                        <a:buSzTx/>
                        <a:buFontTx/>
                        <a:buNone/>
                        <a:tabLst/>
                        <a:defRPr/>
                      </a:pPr>
                      <a:r>
                        <a:rPr kumimoji="0" lang="fr-FR" sz="900" b="1" i="0" u="sng" strike="noStrike" cap="none" normalizeH="0" baseline="0" dirty="0">
                          <a:ln>
                            <a:noFill/>
                          </a:ln>
                          <a:solidFill>
                            <a:schemeClr val="tx1"/>
                          </a:solidFill>
                          <a:effectLst/>
                          <a:latin typeface="+mj-lt"/>
                          <a:cs typeface="Arial" charset="0"/>
                          <a:sym typeface="Arial" charset="0"/>
                        </a:rPr>
                        <a:t>Types de structures concernées :</a:t>
                      </a:r>
                    </a:p>
                    <a:p>
                      <a:pPr algn="just"/>
                      <a:r>
                        <a:rPr lang="fr-FR" sz="800" b="0" i="0" kern="1200" dirty="0">
                          <a:solidFill>
                            <a:schemeClr val="tx1"/>
                          </a:solidFill>
                          <a:effectLst/>
                          <a:latin typeface="+mn-lt"/>
                          <a:ea typeface="+mn-ea"/>
                          <a:cs typeface="+mn-cs"/>
                        </a:rPr>
                        <a:t>Le</a:t>
                      </a:r>
                      <a:r>
                        <a:rPr lang="fr-FR" sz="800" b="0" i="1" kern="1200" dirty="0">
                          <a:solidFill>
                            <a:schemeClr val="tx1"/>
                          </a:solidFill>
                          <a:effectLst/>
                          <a:latin typeface="+mn-lt"/>
                          <a:ea typeface="+mn-ea"/>
                          <a:cs typeface="+mn-cs"/>
                        </a:rPr>
                        <a:t> </a:t>
                      </a:r>
                      <a:r>
                        <a:rPr lang="fr-FR" sz="800" b="0" i="0" kern="1200" dirty="0">
                          <a:solidFill>
                            <a:schemeClr val="tx1"/>
                          </a:solidFill>
                          <a:effectLst/>
                          <a:latin typeface="+mn-lt"/>
                          <a:ea typeface="+mn-ea"/>
                          <a:cs typeface="+mn-cs"/>
                        </a:rPr>
                        <a:t>responsable du développement commercial exerce au sein d’entreprises relevant de secteurs extrêmement diversifiés comme le commerce, l’industrie, les transports, les communications, les prestations d’ingénierie et de conseil, les médias, les hautes technologies.</a:t>
                      </a:r>
                    </a:p>
                    <a:p>
                      <a:pPr algn="just"/>
                      <a:r>
                        <a:rPr lang="fr-FR" sz="800" b="0" i="0" kern="1200" dirty="0">
                          <a:solidFill>
                            <a:schemeClr val="tx1"/>
                          </a:solidFill>
                          <a:effectLst/>
                          <a:latin typeface="+mn-lt"/>
                          <a:ea typeface="+mn-ea"/>
                          <a:cs typeface="+mn-cs"/>
                        </a:rPr>
                        <a:t>Rattaché à un directeur commercial, un directeur région au sein d’entreprises dotées de départements commerciaux, ou directement auprès du chef d’entreprise pour les PME, le Responsable du développement commercial a la responsabilité de développer le chiffre d’affaires de son entreprise auprès de grands comptes, de comptes clefs ou au niveau d’une zone géographique.</a:t>
                      </a:r>
                    </a:p>
                    <a:p>
                      <a:pPr marL="266700" marR="0" lvl="0" indent="-266700" algn="just" defTabSz="914400" rtl="0" eaLnBrk="1" fontAlgn="base" latinLnBrk="0" hangingPunct="1">
                        <a:lnSpc>
                          <a:spcPct val="100000"/>
                        </a:lnSpc>
                        <a:spcBef>
                          <a:spcPct val="20000"/>
                        </a:spcBef>
                        <a:spcAft>
                          <a:spcPct val="0"/>
                        </a:spcAft>
                        <a:buClrTx/>
                        <a:buSzTx/>
                        <a:buFontTx/>
                        <a:buNone/>
                        <a:tabLst/>
                        <a:defRPr/>
                      </a:pPr>
                      <a:endParaRPr kumimoji="0" lang="fr-FR" sz="900" b="0" i="0" u="none" strike="noStrike" cap="none" normalizeH="0" baseline="0" dirty="0">
                        <a:ln>
                          <a:noFill/>
                        </a:ln>
                        <a:solidFill>
                          <a:srgbClr val="000000"/>
                        </a:solidFill>
                        <a:effectLst/>
                        <a:latin typeface="+mj-lt"/>
                        <a:cs typeface="Arial" charset="0"/>
                        <a:sym typeface="Arial" charset="0"/>
                      </a:endParaRPr>
                    </a:p>
                    <a:p>
                      <a:pPr marL="180975" marR="0" lvl="0" indent="-180975" algn="l" defTabSz="914400" rtl="0" eaLnBrk="0" fontAlgn="base" latinLnBrk="0" hangingPunct="0">
                        <a:lnSpc>
                          <a:spcPct val="100000"/>
                        </a:lnSpc>
                        <a:spcBef>
                          <a:spcPct val="0"/>
                        </a:spcBef>
                        <a:spcAft>
                          <a:spcPct val="0"/>
                        </a:spcAft>
                        <a:buClrTx/>
                        <a:buSzTx/>
                        <a:buFontTx/>
                        <a:buNone/>
                        <a:tabLst/>
                      </a:pPr>
                      <a:r>
                        <a:rPr kumimoji="0" lang="fr-FR" altLang="fr-FR" sz="900" b="1" i="0" u="sng" strike="noStrike" cap="none" normalizeH="0" baseline="0" dirty="0">
                          <a:ln>
                            <a:noFill/>
                          </a:ln>
                          <a:solidFill>
                            <a:schemeClr val="tx1"/>
                          </a:solidFill>
                          <a:effectLst/>
                          <a:latin typeface="+mj-lt"/>
                          <a:cs typeface="Arial" panose="020B0604020202020204" pitchFamily="34" charset="0"/>
                        </a:rPr>
                        <a:t>Objectifs : aptitudes et compétences visées </a:t>
                      </a:r>
                    </a:p>
                    <a:p>
                      <a:pPr marL="0" marR="0" lvl="0" indent="0" algn="just" defTabSz="914400" rtl="0" eaLnBrk="0" fontAlgn="base" latinLnBrk="0" hangingPunct="0">
                        <a:lnSpc>
                          <a:spcPct val="100000"/>
                        </a:lnSpc>
                        <a:spcBef>
                          <a:spcPct val="0"/>
                        </a:spcBef>
                        <a:spcAft>
                          <a:spcPct val="0"/>
                        </a:spcAft>
                        <a:buClrTx/>
                        <a:buSzTx/>
                        <a:buFontTx/>
                        <a:buNone/>
                        <a:tabLst/>
                      </a:pPr>
                      <a:endParaRPr lang="fr-FR" sz="800" dirty="0">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lang="fr-FR" sz="800" b="0" kern="1200">
                          <a:solidFill>
                            <a:schemeClr val="tx1"/>
                          </a:solidFill>
                          <a:effectLst/>
                          <a:latin typeface="+mn-lt"/>
                          <a:ea typeface="+mn-ea"/>
                          <a:cs typeface="+mn-cs"/>
                        </a:rPr>
                        <a:t>Le Responsable </a:t>
                      </a:r>
                      <a:r>
                        <a:rPr lang="fr-FR" sz="800" b="0" kern="1200" dirty="0">
                          <a:solidFill>
                            <a:schemeClr val="tx1"/>
                          </a:solidFill>
                          <a:effectLst/>
                          <a:latin typeface="+mn-lt"/>
                          <a:ea typeface="+mn-ea"/>
                          <a:cs typeface="+mn-cs"/>
                        </a:rPr>
                        <a:t>Développement Commercial est un professionnel capable d'identifier et de saisir les opportunités de croissance d'une entreprise dans un environnement concurrentiel et en constante évolution. Il maîtrise les techniques de prospection, de négociation et de fidélisation, tout en développant une vision stratégique de l'activité commerciale</a:t>
                      </a:r>
                    </a:p>
                    <a:p>
                      <a:pPr marL="0" marR="0" lvl="0" indent="0" algn="just" defTabSz="914400" rtl="0" eaLnBrk="0" fontAlgn="base" latinLnBrk="0" hangingPunct="0">
                        <a:lnSpc>
                          <a:spcPct val="100000"/>
                        </a:lnSpc>
                        <a:spcBef>
                          <a:spcPct val="0"/>
                        </a:spcBef>
                        <a:spcAft>
                          <a:spcPct val="0"/>
                        </a:spcAft>
                        <a:buClrTx/>
                        <a:buSzTx/>
                        <a:buFontTx/>
                        <a:buNone/>
                        <a:tabLst/>
                      </a:pPr>
                      <a:endParaRPr lang="fr-FR" sz="800" dirty="0">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sz="800" dirty="0">
                          <a:latin typeface="+mj-lt"/>
                        </a:rPr>
                        <a:t>La formation s’articule autour de 4 blocs de compétences :</a:t>
                      </a:r>
                    </a:p>
                    <a:p>
                      <a:pPr marL="0" marR="0" lvl="0" indent="0" algn="just" defTabSz="914400" rtl="0" eaLnBrk="0" fontAlgn="base" latinLnBrk="0" hangingPunct="0">
                        <a:lnSpc>
                          <a:spcPct val="100000"/>
                        </a:lnSpc>
                        <a:spcBef>
                          <a:spcPct val="0"/>
                        </a:spcBef>
                        <a:spcAft>
                          <a:spcPct val="0"/>
                        </a:spcAft>
                        <a:buClrTx/>
                        <a:buSzTx/>
                        <a:buFontTx/>
                        <a:buNone/>
                        <a:tabLst/>
                      </a:pPr>
                      <a:endParaRPr lang="fr-FR" sz="800" dirty="0">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lang="fr-FR" sz="800" dirty="0">
                          <a:latin typeface="+mj-lt"/>
                        </a:rPr>
                        <a:t>- Bloc 1 : Elaborer le plan opérationnel de développement commercial omnicanal</a:t>
                      </a:r>
                    </a:p>
                    <a:p>
                      <a:pPr marL="85725" marR="0" lvl="0" indent="-85725" algn="just" defTabSz="914400" rtl="0" eaLnBrk="0" fontAlgn="base" latinLnBrk="0" hangingPunct="0">
                        <a:lnSpc>
                          <a:spcPct val="100000"/>
                        </a:lnSpc>
                        <a:spcBef>
                          <a:spcPct val="0"/>
                        </a:spcBef>
                        <a:spcAft>
                          <a:spcPct val="0"/>
                        </a:spcAft>
                        <a:buClrTx/>
                        <a:buSzTx/>
                        <a:buFontTx/>
                        <a:buChar char="-"/>
                        <a:tabLst/>
                      </a:pPr>
                      <a:r>
                        <a:rPr lang="fr-FR" sz="800" dirty="0">
                          <a:latin typeface="+mj-lt"/>
                        </a:rPr>
                        <a:t>Bloc 2 : Déployer la stratégie de prospection</a:t>
                      </a:r>
                    </a:p>
                    <a:p>
                      <a:pPr marL="85725" marR="0" lvl="0" indent="-85725" algn="just" defTabSz="914400" rtl="0" eaLnBrk="0" fontAlgn="base" latinLnBrk="0" hangingPunct="0">
                        <a:lnSpc>
                          <a:spcPct val="100000"/>
                        </a:lnSpc>
                        <a:spcBef>
                          <a:spcPct val="0"/>
                        </a:spcBef>
                        <a:spcAft>
                          <a:spcPct val="0"/>
                        </a:spcAft>
                        <a:buClrTx/>
                        <a:buSzTx/>
                        <a:buFontTx/>
                        <a:buChar char="-"/>
                        <a:tabLst/>
                      </a:pPr>
                      <a:r>
                        <a:rPr lang="fr-FR" sz="800" dirty="0">
                          <a:latin typeface="+mj-lt"/>
                        </a:rPr>
                        <a:t>Bloc 3 : Construire et négocier une offre commerciale</a:t>
                      </a:r>
                    </a:p>
                    <a:p>
                      <a:pPr marL="85725" marR="0" lvl="0" indent="-85725" algn="just" defTabSz="914400" rtl="0" eaLnBrk="0" fontAlgn="base" latinLnBrk="0" hangingPunct="0">
                        <a:lnSpc>
                          <a:spcPct val="100000"/>
                        </a:lnSpc>
                        <a:spcBef>
                          <a:spcPct val="0"/>
                        </a:spcBef>
                        <a:spcAft>
                          <a:spcPct val="0"/>
                        </a:spcAft>
                        <a:buClrTx/>
                        <a:buSzTx/>
                        <a:buFontTx/>
                        <a:buChar char="-"/>
                        <a:tabLst/>
                      </a:pPr>
                      <a:r>
                        <a:rPr lang="fr-FR" sz="800" dirty="0">
                          <a:latin typeface="+mj-lt"/>
                        </a:rPr>
                        <a:t>Bloc 4 : Piloter l’activité et les équipes commerciales en mode projet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800" b="0" i="0" u="none" strike="noStrike" cap="none" normalizeH="0" baseline="0" dirty="0">
                        <a:ln>
                          <a:noFill/>
                        </a:ln>
                        <a:solidFill>
                          <a:schemeClr val="tx1"/>
                        </a:solidFill>
                        <a:effectLst/>
                        <a:latin typeface="+mj-lt"/>
                        <a:cs typeface="Arial" charset="0"/>
                        <a:sym typeface="Arial" charset="0"/>
                      </a:endParaRPr>
                    </a:p>
                    <a:p>
                      <a:pPr marL="266700" marR="0" lvl="0" indent="-266700" algn="l" defTabSz="914400" rtl="0" eaLnBrk="1" fontAlgn="base" latinLnBrk="0" hangingPunct="1">
                        <a:lnSpc>
                          <a:spcPct val="100000"/>
                        </a:lnSpc>
                        <a:spcBef>
                          <a:spcPct val="20000"/>
                        </a:spcBef>
                        <a:spcAft>
                          <a:spcPct val="0"/>
                        </a:spcAft>
                        <a:buClrTx/>
                        <a:buSzTx/>
                        <a:buFontTx/>
                        <a:buNone/>
                        <a:tabLst/>
                        <a:defRPr/>
                      </a:pPr>
                      <a:r>
                        <a:rPr kumimoji="0" lang="fr-FR" sz="800" b="1" i="0" u="sng" strike="noStrike" kern="1200" cap="none" spc="0" normalizeH="0" baseline="0" noProof="0" dirty="0">
                          <a:ln>
                            <a:noFill/>
                          </a:ln>
                          <a:solidFill>
                            <a:schemeClr val="tx1"/>
                          </a:solidFill>
                          <a:effectLst/>
                          <a:uLnTx/>
                          <a:uFillTx/>
                          <a:latin typeface="+mj-lt"/>
                          <a:ea typeface="+mn-ea"/>
                          <a:cs typeface="Arial" charset="0"/>
                          <a:sym typeface="Arial" charset="0"/>
                        </a:rPr>
                        <a:t>Méthodes mobilisées, modalités d’évaluation</a:t>
                      </a:r>
                      <a:r>
                        <a:rPr kumimoji="0" lang="fr-FR" sz="800" b="1" i="1" u="sng" strike="noStrike" kern="1200" cap="none" spc="0" normalizeH="0" baseline="0" noProof="0" dirty="0">
                          <a:ln>
                            <a:noFill/>
                          </a:ln>
                          <a:solidFill>
                            <a:schemeClr val="tx1"/>
                          </a:solidFill>
                          <a:effectLst/>
                          <a:uLnTx/>
                          <a:uFillTx/>
                          <a:latin typeface="+mj-lt"/>
                          <a:ea typeface="+mn-ea"/>
                          <a:cs typeface="Arial" charset="0"/>
                          <a:sym typeface="Arial" charset="0"/>
                        </a:rPr>
                        <a:t> </a:t>
                      </a:r>
                      <a:r>
                        <a:rPr kumimoji="0" lang="fr-FR" sz="800" b="1" i="0" u="sng" strike="noStrike" cap="none" normalizeH="0" baseline="0" dirty="0">
                          <a:ln>
                            <a:noFill/>
                          </a:ln>
                          <a:solidFill>
                            <a:schemeClr val="tx1"/>
                          </a:solidFill>
                          <a:effectLst/>
                          <a:latin typeface="+mj-lt"/>
                          <a:cs typeface="Arial" charset="0"/>
                          <a:sym typeface="Arial" charset="0"/>
                        </a:rPr>
                        <a:t>: </a:t>
                      </a:r>
                      <a:r>
                        <a:rPr kumimoji="0" lang="fr-FR" sz="800" b="1" i="0" u="sng" strike="noStrike" kern="1200" cap="none" normalizeH="0" baseline="0" dirty="0">
                          <a:ln>
                            <a:noFill/>
                          </a:ln>
                          <a:solidFill>
                            <a:schemeClr val="tx1"/>
                          </a:solidFill>
                          <a:effectLst/>
                          <a:latin typeface="+mj-lt"/>
                          <a:ea typeface="+mn-ea"/>
                          <a:cs typeface="Arial" charset="0"/>
                          <a:sym typeface="Arial" charset="0"/>
                        </a:rPr>
                        <a:t> </a:t>
                      </a:r>
                    </a:p>
                    <a:p>
                      <a:pPr marL="266700" marR="0" lvl="0" indent="-266700" algn="just" defTabSz="914400" rtl="0" eaLnBrk="1" fontAlgn="base" latinLnBrk="0" hangingPunct="1">
                        <a:lnSpc>
                          <a:spcPct val="85000"/>
                        </a:lnSpc>
                        <a:spcBef>
                          <a:spcPct val="20000"/>
                        </a:spcBef>
                        <a:spcAft>
                          <a:spcPct val="0"/>
                        </a:spcAft>
                        <a:buClrTx/>
                        <a:buSzTx/>
                        <a:buFontTx/>
                        <a:buNone/>
                        <a:tabLst/>
                      </a:pPr>
                      <a:r>
                        <a:rPr kumimoji="0" lang="fr-FR" altLang="fr-FR" sz="800" b="1" i="0" u="none" strike="noStrike" cap="none" normalizeH="0" baseline="0" dirty="0">
                          <a:ln>
                            <a:noFill/>
                          </a:ln>
                          <a:solidFill>
                            <a:srgbClr val="00B0F0"/>
                          </a:solidFill>
                          <a:effectLst/>
                          <a:latin typeface="+mj-lt"/>
                          <a:cs typeface="Arial" panose="020B0604020202020204" pitchFamily="34" charset="0"/>
                        </a:rPr>
                        <a:t>Méthodes mobilisées :</a:t>
                      </a:r>
                      <a:r>
                        <a:rPr kumimoji="0" lang="fr-FR" altLang="fr-FR" sz="800" b="0" i="0" u="none" strike="noStrike" cap="none" normalizeH="0" baseline="0" dirty="0">
                          <a:ln>
                            <a:noFill/>
                          </a:ln>
                          <a:solidFill>
                            <a:srgbClr val="000000"/>
                          </a:solidFill>
                          <a:effectLst/>
                          <a:latin typeface="+mj-lt"/>
                          <a:cs typeface="Arial" panose="020B0604020202020204" pitchFamily="34" charset="0"/>
                        </a:rPr>
                        <a:t> </a:t>
                      </a:r>
                      <a:r>
                        <a:rPr kumimoji="0" lang="fr-FR" altLang="fr-FR" sz="800" b="0" i="0" u="none" strike="noStrike" cap="none" normalizeH="0" baseline="0" dirty="0">
                          <a:ln>
                            <a:noFill/>
                          </a:ln>
                          <a:solidFill>
                            <a:srgbClr val="000000"/>
                          </a:solidFill>
                          <a:effectLst/>
                          <a:latin typeface="+mj-lt"/>
                          <a:cs typeface="Arial" panose="020B0604020202020204" pitchFamily="34" charset="0"/>
                          <a:sym typeface="Arial" panose="020B0604020202020204" pitchFamily="34" charset="0"/>
                        </a:rPr>
                        <a:t>Une formation professionnelle, en </a:t>
                      </a:r>
                    </a:p>
                    <a:p>
                      <a:pPr marL="0" marR="0" lvl="0" indent="0" algn="just" defTabSz="914400" rtl="0" eaLnBrk="1" fontAlgn="base" latinLnBrk="0" hangingPunct="1">
                        <a:lnSpc>
                          <a:spcPct val="85000"/>
                        </a:lnSpc>
                        <a:spcBef>
                          <a:spcPct val="20000"/>
                        </a:spcBef>
                        <a:spcAft>
                          <a:spcPct val="0"/>
                        </a:spcAft>
                        <a:buClrTx/>
                        <a:buSzTx/>
                        <a:buFontTx/>
                        <a:buNone/>
                        <a:tabLst/>
                      </a:pPr>
                      <a:r>
                        <a:rPr kumimoji="0" lang="fr-FR" altLang="fr-FR" sz="800" b="0" i="0" u="none" strike="noStrike" cap="none" normalizeH="0" baseline="0" dirty="0">
                          <a:ln>
                            <a:noFill/>
                          </a:ln>
                          <a:solidFill>
                            <a:srgbClr val="000000"/>
                          </a:solidFill>
                          <a:effectLst/>
                          <a:latin typeface="+mj-lt"/>
                          <a:cs typeface="Arial" panose="020B0604020202020204" pitchFamily="34" charset="0"/>
                          <a:sym typeface="Arial" panose="020B0604020202020204" pitchFamily="34" charset="0"/>
                        </a:rPr>
                        <a:t>alternance, qui privilégie l'approche métier.</a:t>
                      </a:r>
                    </a:p>
                    <a:p>
                      <a:pPr marL="0" marR="0" lvl="0" indent="0" algn="just" defTabSz="914400" rtl="0" eaLnBrk="1" fontAlgn="base" latinLnBrk="0" hangingPunct="1">
                        <a:lnSpc>
                          <a:spcPct val="85000"/>
                        </a:lnSpc>
                        <a:spcBef>
                          <a:spcPct val="20000"/>
                        </a:spcBef>
                        <a:spcAft>
                          <a:spcPct val="0"/>
                        </a:spcAft>
                        <a:buClrTx/>
                        <a:buSzTx/>
                        <a:buFontTx/>
                        <a:buNone/>
                        <a:tabLst/>
                        <a:defRPr/>
                      </a:pPr>
                      <a:r>
                        <a:rPr lang="fr-FR" sz="800" b="0" i="0" u="none" strike="noStrike" kern="1200" dirty="0">
                          <a:solidFill>
                            <a:schemeClr val="tx1"/>
                          </a:solidFill>
                          <a:effectLst/>
                          <a:latin typeface="+mj-lt"/>
                          <a:ea typeface="+mn-ea"/>
                          <a:cs typeface="+mn-cs"/>
                        </a:rPr>
                        <a:t>Apports théoriques, ressources documentaires, pédagogie active, cas pratiques, mise en situation, accompagnement individualisé, salles informatiques.</a:t>
                      </a:r>
                      <a:endParaRPr kumimoji="0" lang="fr-FR" altLang="fr-FR" sz="800" b="0" i="0" u="none" strike="noStrike" kern="1200" cap="none" normalizeH="0" baseline="0" dirty="0">
                        <a:ln>
                          <a:noFill/>
                        </a:ln>
                        <a:solidFill>
                          <a:srgbClr val="000000"/>
                        </a:solidFill>
                        <a:effectLst/>
                        <a:latin typeface="+mj-lt"/>
                        <a:ea typeface="+mn-ea"/>
                        <a:cs typeface="Arial" panose="020B0604020202020204" pitchFamily="34" charset="0"/>
                        <a:sym typeface="Arial" panose="020B0604020202020204" pitchFamily="34"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mj-lt"/>
                        <a:ea typeface="+mn-ea"/>
                        <a:cs typeface="Arial" charset="0"/>
                        <a:sym typeface="Arial" charset="0"/>
                      </a:endParaRP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fr-FR" altLang="fr-FR" sz="800" b="1" i="0" u="none" strike="noStrike" cap="none" normalizeH="0" baseline="0" dirty="0">
                          <a:ln>
                            <a:noFill/>
                          </a:ln>
                          <a:solidFill>
                            <a:srgbClr val="00B0F0"/>
                          </a:solidFill>
                          <a:effectLst/>
                          <a:latin typeface="+mj-lt"/>
                          <a:cs typeface="Arial" panose="020B0604020202020204" pitchFamily="34" charset="0"/>
                        </a:rPr>
                        <a:t>Modalités d’évaluation </a:t>
                      </a:r>
                      <a:r>
                        <a:rPr kumimoji="0" lang="fr-FR" altLang="fr-FR" sz="800" b="0" i="0" u="none" strike="noStrike" cap="none" normalizeH="0" baseline="0" dirty="0">
                          <a:ln>
                            <a:noFill/>
                          </a:ln>
                          <a:solidFill>
                            <a:schemeClr val="tx1"/>
                          </a:solidFill>
                          <a:effectLst/>
                          <a:latin typeface="+mj-lt"/>
                          <a:cs typeface="Arial" panose="020B0604020202020204" pitchFamily="34" charset="0"/>
                        </a:rPr>
                        <a:t>: </a:t>
                      </a:r>
                      <a:r>
                        <a:rPr kumimoji="0" lang="fr-FR" altLang="fr-FR" sz="800" b="0" i="0" u="none" strike="noStrike" cap="none" normalizeH="0" baseline="0" dirty="0">
                          <a:ln>
                            <a:noFill/>
                          </a:ln>
                          <a:solidFill>
                            <a:srgbClr val="000000"/>
                          </a:solidFill>
                          <a:effectLst/>
                          <a:latin typeface="+mj-lt"/>
                          <a:cs typeface="Arial" panose="020B0604020202020204" pitchFamily="34" charset="0"/>
                          <a:sym typeface="Arial" panose="020B0604020202020204" pitchFamily="34" charset="0"/>
                        </a:rPr>
                        <a:t>La formation est validée par des examens mixant contrôles théoriques, mises en situation et études de cas. Les candidats doivent présenter des dossiers professionnels construits sur la base d’activités menées en entreprise.</a:t>
                      </a: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fr-FR" sz="800" b="0" i="0" u="none" strike="noStrike" cap="none" normalizeH="0" baseline="0" dirty="0">
                        <a:ln>
                          <a:noFill/>
                        </a:ln>
                        <a:solidFill>
                          <a:srgbClr val="000000"/>
                        </a:solidFill>
                        <a:effectLst/>
                        <a:latin typeface="+mj-lt"/>
                        <a:cs typeface="Arial" charset="0"/>
                        <a:sym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800" b="1" i="0" u="sng" strike="noStrike" kern="1200" cap="none" normalizeH="0" baseline="0" dirty="0">
                          <a:ln>
                            <a:noFill/>
                          </a:ln>
                          <a:solidFill>
                            <a:schemeClr val="tx1"/>
                          </a:solidFill>
                          <a:effectLst/>
                          <a:latin typeface="+mj-lt"/>
                          <a:ea typeface="+mn-ea"/>
                          <a:cs typeface="Arial" charset="0"/>
                          <a:sym typeface="Arial" charset="0"/>
                        </a:rPr>
                        <a:t>Poursuite d’études, passerelles (Cf. RNCP) : </a:t>
                      </a:r>
                      <a:endParaRPr kumimoji="0" lang="fr-FR" sz="800" b="0" i="0" u="none" strike="noStrike" kern="1200" cap="none" spc="0" normalizeH="0" baseline="0" noProof="0" dirty="0">
                        <a:ln>
                          <a:noFill/>
                        </a:ln>
                        <a:solidFill>
                          <a:srgbClr val="000000"/>
                        </a:solidFill>
                        <a:effectLst/>
                        <a:uLnTx/>
                        <a:uFillTx/>
                        <a:latin typeface="+mj-lt"/>
                        <a:ea typeface="+mn-ea"/>
                        <a:cs typeface="Arial" charset="0"/>
                        <a:sym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0" i="0" u="none" strike="noStrike" kern="1200" cap="none" normalizeH="0" baseline="0" dirty="0">
                          <a:ln>
                            <a:noFill/>
                          </a:ln>
                          <a:solidFill>
                            <a:srgbClr val="000000"/>
                          </a:solidFill>
                          <a:effectLst/>
                          <a:latin typeface="+mj-lt"/>
                          <a:ea typeface="+mn-ea"/>
                          <a:cs typeface="Arial" charset="0"/>
                          <a:sym typeface="Arial" charset="0"/>
                        </a:rPr>
                        <a:t>L’insertion professionnelle est l’objectif 1er de cette formation. La poursuite d’études est toutefois envisageable vers une formation bac+5.</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mj-lt"/>
                        <a:ea typeface="+mn-ea"/>
                        <a:cs typeface="Arial" charset="0"/>
                        <a:sym typeface="Arial"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800" b="1" i="0" u="sng" strike="noStrike" kern="1200" cap="none" spc="0" normalizeH="0" baseline="0" noProof="0" dirty="0">
                          <a:ln>
                            <a:noFill/>
                          </a:ln>
                          <a:solidFill>
                            <a:schemeClr val="tx1"/>
                          </a:solidFill>
                          <a:effectLst/>
                          <a:uLnTx/>
                          <a:uFillTx/>
                          <a:latin typeface="+mj-lt"/>
                          <a:ea typeface="+mn-ea"/>
                          <a:cs typeface="Arial" panose="020B0604020202020204" pitchFamily="34" charset="0"/>
                          <a:sym typeface="Arial" panose="020B0604020202020204" pitchFamily="34" charset="0"/>
                        </a:rPr>
                        <a:t>Accessibilité aux personnes porteuses de Handicap : </a:t>
                      </a:r>
                      <a:r>
                        <a:rPr kumimoji="0" lang="fr-FR"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sym typeface="Arial" panose="020B0604020202020204" pitchFamily="34" charset="0"/>
                        </a:rPr>
                        <a: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sym typeface="Arial" panose="020B0604020202020204" pitchFamily="34" charset="0"/>
                        </a:rPr>
                        <a:t> Tous les sites sont accessibles​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sym typeface="Arial" panose="020B0604020202020204" pitchFamily="34" charset="0"/>
                        </a:rPr>
                        <a:t> Le parcours pédagogique peut être individualisé sur étude avec le référent handicap.​ </a:t>
                      </a:r>
                      <a:endParaRPr lang="fr-FR" altLang="fr-FR" sz="800" b="1" dirty="0">
                        <a:solidFill>
                          <a:srgbClr val="0066FF"/>
                        </a:solidFill>
                        <a:latin typeface="+mj-lt"/>
                      </a:endParaRPr>
                    </a:p>
                    <a:p>
                      <a:pPr marL="0" marR="0" lvl="0" indent="0" algn="just" defTabSz="914400" rtl="0" eaLnBrk="1" fontAlgn="base" latinLnBrk="0" hangingPunct="1">
                        <a:lnSpc>
                          <a:spcPct val="100000"/>
                        </a:lnSpc>
                        <a:spcBef>
                          <a:spcPct val="20000"/>
                        </a:spcBef>
                        <a:spcAft>
                          <a:spcPct val="0"/>
                        </a:spcAft>
                        <a:buClrTx/>
                        <a:buSzTx/>
                        <a:buFontTx/>
                        <a:buNone/>
                        <a:tabLst/>
                        <a:defRPr/>
                      </a:pPr>
                      <a:endParaRPr kumimoji="0" lang="fr-FR" sz="800" b="0" i="0" u="none" strike="noStrike" cap="none" normalizeH="0" baseline="0" dirty="0">
                        <a:ln>
                          <a:noFill/>
                        </a:ln>
                        <a:solidFill>
                          <a:srgbClr val="000000"/>
                        </a:solidFill>
                        <a:effectLst/>
                        <a:latin typeface="+mj-lt"/>
                        <a:cs typeface="Arial" charset="0"/>
                        <a:sym typeface="Arial" charset="0"/>
                      </a:endParaRPr>
                    </a:p>
                  </a:txBody>
                  <a:tcPr marL="99530" marR="99530" marT="49770" marB="49770" horzOverflow="overflow">
                    <a:lnL w="9525" cap="flat" cmpd="sng" algn="ctr">
                      <a:solidFill>
                        <a:srgbClr val="000000">
                          <a:alpha val="0"/>
                        </a:srgbClr>
                      </a:solidFill>
                      <a:prstDash val="solid"/>
                      <a:round/>
                      <a:headEnd type="none" w="med" len="med"/>
                      <a:tailEnd type="none" w="med" len="med"/>
                    </a:lnL>
                    <a:lnR w="9525" cap="flat" cmpd="sng" algn="ctr">
                      <a:solidFill>
                        <a:srgbClr val="000000">
                          <a:alpha val="0"/>
                        </a:srgbClr>
                      </a:solidFill>
                      <a:prstDash val="solid"/>
                      <a:round/>
                      <a:headEnd type="none" w="med" len="med"/>
                      <a:tailEnd type="none" w="med" len="med"/>
                    </a:lnR>
                    <a:lnT w="9525" cap="flat" cmpd="sng" algn="ctr">
                      <a:solidFill>
                        <a:srgbClr val="000000">
                          <a:alpha val="0"/>
                        </a:srgbClr>
                      </a:solidFill>
                      <a:prstDash val="solid"/>
                      <a:round/>
                      <a:headEnd type="none" w="med" len="med"/>
                      <a:tailEnd type="none" w="med" len="med"/>
                    </a:lnT>
                    <a:lnB w="9525" cap="flat" cmpd="sng" algn="ctr">
                      <a:solidFill>
                        <a:srgbClr val="000000">
                          <a:alpha val="0"/>
                        </a:srgbClr>
                      </a:solidFill>
                      <a:prstDash val="solid"/>
                      <a:round/>
                      <a:headEnd type="none" w="med" len="med"/>
                      <a:tailEnd type="none" w="med" len="med"/>
                    </a:lnB>
                    <a:lnTlToBr>
                      <a:noFill/>
                    </a:lnTlToBr>
                    <a:lnBlToTr>
                      <a:noFill/>
                    </a:lnBlToTr>
                    <a:noFill/>
                  </a:tcPr>
                </a:tc>
                <a:tc>
                  <a:txBody>
                    <a:bodyPr/>
                    <a:lstStyle/>
                    <a:p>
                      <a:pPr marL="85725" marR="0" lvl="0" indent="-85725" algn="ctr" defTabSz="914400" rtl="0" eaLnBrk="0" fontAlgn="base" latinLnBrk="0" hangingPunct="0">
                        <a:lnSpc>
                          <a:spcPct val="100000"/>
                        </a:lnSpc>
                        <a:spcBef>
                          <a:spcPts val="0"/>
                        </a:spcBef>
                        <a:spcAft>
                          <a:spcPts val="0"/>
                        </a:spcAft>
                        <a:buClrTx/>
                        <a:buSzTx/>
                        <a:buFontTx/>
                        <a:buNone/>
                        <a:tabLst/>
                      </a:pPr>
                      <a:r>
                        <a:rPr kumimoji="0" lang="fr-FR" altLang="fr-FR" sz="1050" b="1" i="0" u="sng" strike="noStrike" cap="none" normalizeH="0" baseline="0" dirty="0">
                          <a:ln>
                            <a:noFill/>
                          </a:ln>
                          <a:solidFill>
                            <a:srgbClr val="00B9F2"/>
                          </a:solidFill>
                          <a:effectLst/>
                          <a:latin typeface="+mj-lt"/>
                          <a:cs typeface="Arial" panose="020B0604020202020204" pitchFamily="34" charset="0"/>
                          <a:sym typeface="Arial" panose="020B0604020202020204" pitchFamily="34" charset="0"/>
                        </a:rPr>
                        <a:t>NOTRE OFFRE DE FORMATION :</a:t>
                      </a:r>
                    </a:p>
                    <a:p>
                      <a:pPr marL="85725" marR="0" lvl="0" indent="-85725" algn="l" defTabSz="914400" rtl="0" eaLnBrk="0" fontAlgn="base" latinLnBrk="0" hangingPunct="0">
                        <a:lnSpc>
                          <a:spcPct val="100000"/>
                        </a:lnSpc>
                        <a:spcBef>
                          <a:spcPct val="0"/>
                        </a:spcBef>
                        <a:spcAft>
                          <a:spcPct val="0"/>
                        </a:spcAft>
                        <a:buClrTx/>
                        <a:buSzTx/>
                        <a:buFontTx/>
                        <a:buNone/>
                        <a:tabLst/>
                      </a:pPr>
                      <a:endParaRPr kumimoji="0" lang="fr-FR" altLang="fr-FR" sz="1000" b="1" i="0" u="none" strike="noStrike" cap="none" normalizeH="0" baseline="0" dirty="0">
                        <a:ln>
                          <a:noFill/>
                        </a:ln>
                        <a:solidFill>
                          <a:srgbClr val="0089CF"/>
                        </a:solidFill>
                        <a:effectLst/>
                        <a:latin typeface="+mj-lt"/>
                        <a:cs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800" b="1" i="0" u="sng" strike="noStrike" kern="1200" cap="none" spc="0" normalizeH="0" baseline="0" noProof="0" dirty="0">
                          <a:ln>
                            <a:noFill/>
                          </a:ln>
                          <a:solidFill>
                            <a:srgbClr val="00B0F0"/>
                          </a:solidFill>
                          <a:effectLst/>
                          <a:uLnTx/>
                          <a:uFillTx/>
                          <a:latin typeface="+mj-lt"/>
                          <a:ea typeface="+mn-ea"/>
                          <a:cs typeface="+mn-cs"/>
                        </a:rPr>
                        <a:t>Public visé :</a:t>
                      </a:r>
                      <a:endParaRPr kumimoji="0" lang="fr-FR" sz="800" b="1" i="0" u="sng" strike="noStrike" kern="1200" cap="none" spc="0" normalizeH="0" baseline="0" noProof="0" dirty="0">
                        <a:ln>
                          <a:noFill/>
                        </a:ln>
                        <a:solidFill>
                          <a:srgbClr val="000000"/>
                        </a:solidFill>
                        <a:effectLst/>
                        <a:uLnTx/>
                        <a:uFillTx/>
                        <a:latin typeface="+mj-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rgbClr val="000000"/>
                          </a:solidFill>
                          <a:effectLst/>
                          <a:latin typeface="+mj-lt"/>
                          <a:cs typeface="Arial" panose="020B0604020202020204" pitchFamily="34" charset="0"/>
                          <a:sym typeface="Times New Roman" pitchFamily="18" charset="0"/>
                        </a:rPr>
                        <a:t>Public éligible au contrat d’alternance, demandeur d’emploi, salarié d’entreprise.</a:t>
                      </a:r>
                    </a:p>
                    <a:p>
                      <a:pPr marL="0" marR="0" lvl="0" indent="0" algn="l" defTabSz="914400" rtl="0" eaLnBrk="1" fontAlgn="base" latinLnBrk="0" hangingPunct="1">
                        <a:lnSpc>
                          <a:spcPct val="90000"/>
                        </a:lnSpc>
                        <a:spcBef>
                          <a:spcPct val="20000"/>
                        </a:spcBef>
                        <a:spcAft>
                          <a:spcPct val="0"/>
                        </a:spcAft>
                        <a:buClrTx/>
                        <a:buSzTx/>
                        <a:buFont typeface="Arial" panose="020B0604020202020204" pitchFamily="34" charset="0"/>
                        <a:buNone/>
                        <a:tabLst/>
                      </a:pPr>
                      <a:endParaRPr kumimoji="0" lang="fr-FR" sz="800" b="1" i="0" u="none" strike="noStrike" cap="none" normalizeH="0" baseline="0" dirty="0">
                        <a:ln>
                          <a:noFill/>
                        </a:ln>
                        <a:solidFill>
                          <a:srgbClr val="00B9F2"/>
                        </a:solidFill>
                        <a:effectLst/>
                        <a:latin typeface="+mj-lt"/>
                        <a:cs typeface="Arial" charset="0"/>
                        <a:sym typeface="Arial" charset="0"/>
                      </a:endParaRPr>
                    </a:p>
                    <a:p>
                      <a:pPr marL="0" marR="0" lvl="0" indent="0" algn="l" defTabSz="914400" rtl="0" eaLnBrk="1" fontAlgn="base" latinLnBrk="0" hangingPunct="1">
                        <a:lnSpc>
                          <a:spcPct val="90000"/>
                        </a:lnSpc>
                        <a:spcBef>
                          <a:spcPct val="20000"/>
                        </a:spcBef>
                        <a:spcAft>
                          <a:spcPct val="0"/>
                        </a:spcAft>
                        <a:buClrTx/>
                        <a:buSzTx/>
                        <a:buFont typeface="Arial" panose="020B0604020202020204" pitchFamily="34" charset="0"/>
                        <a:buNone/>
                        <a:tabLst/>
                        <a:defRPr/>
                      </a:pPr>
                      <a:r>
                        <a:rPr kumimoji="0" lang="fr-FR" sz="800" b="1" i="0" u="sng" strike="noStrike" kern="1200" cap="none" spc="0" normalizeH="0" baseline="0" noProof="0" dirty="0">
                          <a:ln>
                            <a:noFill/>
                          </a:ln>
                          <a:solidFill>
                            <a:srgbClr val="00B0F0"/>
                          </a:solidFill>
                          <a:effectLst/>
                          <a:uLnTx/>
                          <a:uFillTx/>
                          <a:latin typeface="+mj-lt"/>
                          <a:ea typeface="+mn-ea"/>
                          <a:cs typeface="Arial" panose="020B0604020202020204" pitchFamily="34" charset="0"/>
                          <a:sym typeface="Arial" panose="020B0604020202020204" pitchFamily="34" charset="0"/>
                        </a:rPr>
                        <a:t>Prérequis :</a:t>
                      </a:r>
                      <a:endParaRPr kumimoji="0" lang="fr-FR" sz="800" b="1" i="0" u="sng" strike="noStrike" kern="1200" cap="none" spc="0" normalizeH="0" baseline="0" noProof="0" dirty="0">
                        <a:ln>
                          <a:noFill/>
                        </a:ln>
                        <a:solidFill>
                          <a:srgbClr val="000000"/>
                        </a:solidFill>
                        <a:effectLst/>
                        <a:uLnTx/>
                        <a:uFillTx/>
                        <a:latin typeface="+mj-lt"/>
                        <a:ea typeface="+mn-ea"/>
                        <a:cs typeface="Arial" charset="0"/>
                        <a:sym typeface="Arial" charset="0"/>
                      </a:endParaRPr>
                    </a:p>
                    <a:p>
                      <a:pPr marL="0" indent="0" algn="just">
                        <a:buFontTx/>
                        <a:buNone/>
                      </a:pPr>
                      <a:r>
                        <a:rPr lang="fr-FR" sz="800" b="0" i="0" kern="1200" dirty="0">
                          <a:solidFill>
                            <a:schemeClr val="tx1"/>
                          </a:solidFill>
                          <a:effectLst/>
                          <a:latin typeface="Arial" panose="020B0604020202020204" pitchFamily="34" charset="0"/>
                          <a:ea typeface="+mn-ea"/>
                          <a:cs typeface="Arial" panose="020B0604020202020204" pitchFamily="34" charset="0"/>
                        </a:rPr>
                        <a:t>- Justifier d’un diplôme de niveau 5 dans les domaines de la   vente/commerce</a:t>
                      </a:r>
                    </a:p>
                    <a:p>
                      <a:pPr marL="0" indent="0" algn="just">
                        <a:buFontTx/>
                        <a:buNone/>
                      </a:pPr>
                      <a:r>
                        <a:rPr lang="fr-FR" sz="800" b="0" i="0" kern="1200" dirty="0">
                          <a:solidFill>
                            <a:schemeClr val="tx1"/>
                          </a:solidFill>
                          <a:effectLst/>
                          <a:latin typeface="Arial" panose="020B0604020202020204" pitchFamily="34" charset="0"/>
                          <a:ea typeface="+mn-ea"/>
                          <a:cs typeface="Arial" panose="020B0604020202020204" pitchFamily="34" charset="0"/>
                        </a:rPr>
                        <a:t>- OU Justifier d’un diplôme de niveau 5 dans tout autre domaine et justifier d’une expérience minimale de 6 mois en vente/commerce,</a:t>
                      </a:r>
                    </a:p>
                    <a:p>
                      <a:pPr marL="0" indent="0" algn="just">
                        <a:buFontTx/>
                        <a:buNone/>
                      </a:pPr>
                      <a:r>
                        <a:rPr lang="fr-FR" sz="800" b="0" i="0" kern="1200" dirty="0">
                          <a:solidFill>
                            <a:schemeClr val="tx1"/>
                          </a:solidFill>
                          <a:effectLst/>
                          <a:latin typeface="Arial" panose="020B0604020202020204" pitchFamily="34" charset="0"/>
                          <a:ea typeface="+mn-ea"/>
                          <a:cs typeface="Arial" panose="020B0604020202020204" pitchFamily="34" charset="0"/>
                        </a:rPr>
                        <a:t>- OU Justifier de 3 années d’expérience professionnelle dans le secteur d’activité vente/commerce,</a:t>
                      </a:r>
                    </a:p>
                    <a:p>
                      <a:pPr algn="just"/>
                      <a:r>
                        <a:rPr lang="fr-FR" sz="800" b="0" i="0" u="none" kern="1200" dirty="0">
                          <a:solidFill>
                            <a:schemeClr val="tx1"/>
                          </a:solidFill>
                          <a:effectLst/>
                          <a:latin typeface="Arial" panose="020B0604020202020204" pitchFamily="34" charset="0"/>
                          <a:ea typeface="+mn-ea"/>
                          <a:cs typeface="Arial" panose="020B0604020202020204" pitchFamily="34" charset="0"/>
                        </a:rPr>
                        <a:t>ET</a:t>
                      </a:r>
                      <a:r>
                        <a:rPr lang="fr-FR" sz="800" b="0" i="0" kern="1200" dirty="0">
                          <a:solidFill>
                            <a:schemeClr val="tx1"/>
                          </a:solidFill>
                          <a:effectLst/>
                          <a:latin typeface="Arial" panose="020B0604020202020204" pitchFamily="34" charset="0"/>
                          <a:ea typeface="+mn-ea"/>
                          <a:cs typeface="Arial" panose="020B0604020202020204" pitchFamily="34" charset="0"/>
                        </a:rPr>
                        <a:t> satisfaire à l’entretien de motivation.</a:t>
                      </a:r>
                    </a:p>
                    <a:p>
                      <a:pPr marL="0" marR="0" lvl="0" indent="0" algn="l" defTabSz="914400" rtl="0" eaLnBrk="1" fontAlgn="base" latinLnBrk="0" hangingPunct="1">
                        <a:lnSpc>
                          <a:spcPct val="90000"/>
                        </a:lnSpc>
                        <a:spcBef>
                          <a:spcPct val="20000"/>
                        </a:spcBef>
                        <a:spcAft>
                          <a:spcPct val="0"/>
                        </a:spcAft>
                        <a:buClrTx/>
                        <a:buSzTx/>
                        <a:buFont typeface="Arial" panose="020B0604020202020204" pitchFamily="34" charset="0"/>
                        <a:buNone/>
                        <a:tabLst/>
                      </a:pPr>
                      <a:endParaRPr kumimoji="0" lang="fr-FR" sz="800" b="1" i="0" u="none" strike="noStrike" cap="none" normalizeH="0" baseline="0" dirty="0">
                        <a:ln>
                          <a:noFill/>
                        </a:ln>
                        <a:solidFill>
                          <a:srgbClr val="00B9F2"/>
                        </a:solidFill>
                        <a:effectLst/>
                        <a:latin typeface="+mj-lt"/>
                        <a:cs typeface="Arial" charset="0"/>
                        <a:sym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fr-FR" sz="800" b="1" i="0" u="sng" strike="noStrike" cap="none" normalizeH="0" baseline="0" noProof="0" dirty="0">
                          <a:ln>
                            <a:noFill/>
                          </a:ln>
                          <a:solidFill>
                            <a:srgbClr val="00B9F2"/>
                          </a:solidFill>
                          <a:effectLst/>
                          <a:latin typeface="+mj-lt"/>
                          <a:cs typeface="Arial" charset="0"/>
                          <a:sym typeface="Arial" charset="0"/>
                        </a:rPr>
                        <a:t>Validation de la formation :</a:t>
                      </a:r>
                      <a:r>
                        <a:rPr kumimoji="0" lang="fr-FR" sz="800" b="1" i="0" u="sng" strike="noStrike" cap="none" normalizeH="0" baseline="0" noProof="0" dirty="0">
                          <a:ln>
                            <a:noFill/>
                          </a:ln>
                          <a:solidFill>
                            <a:srgbClr val="000000"/>
                          </a:solidFill>
                          <a:effectLst/>
                          <a:latin typeface="+mj-lt"/>
                          <a:cs typeface="Arial" charset="0"/>
                          <a:sym typeface="Arial" charset="0"/>
                        </a:rPr>
                        <a:t>  </a:t>
                      </a:r>
                    </a:p>
                    <a:p>
                      <a:pPr marL="0" marR="0" lvl="0" indent="0" algn="just" defTabSz="914400" rtl="0" eaLnBrk="0" fontAlgn="base" latinLnBrk="0" hangingPunct="0">
                        <a:lnSpc>
                          <a:spcPct val="90000"/>
                        </a:lnSpc>
                        <a:spcBef>
                          <a:spcPct val="0"/>
                        </a:spcBef>
                        <a:spcAft>
                          <a:spcPct val="0"/>
                        </a:spcAft>
                        <a:buClrTx/>
                        <a:buSzTx/>
                        <a:buFontTx/>
                        <a:buNone/>
                        <a:tabLst/>
                      </a:pPr>
                      <a:r>
                        <a:rPr kumimoji="0" lang="fr-FR" sz="800" b="1" i="0" u="none" strike="noStrike" kern="1200" cap="none" normalizeH="0" baseline="0" noProof="0" dirty="0">
                          <a:ln>
                            <a:noFill/>
                          </a:ln>
                          <a:solidFill>
                            <a:srgbClr val="00B0F0"/>
                          </a:solidFill>
                          <a:effectLst/>
                          <a:latin typeface="+mj-lt"/>
                          <a:ea typeface="+mn-ea"/>
                          <a:cs typeface="Arial" panose="020B0604020202020204" pitchFamily="34" charset="0"/>
                          <a:sym typeface="Arial" charset="0"/>
                        </a:rPr>
                        <a:t>Diplôme</a:t>
                      </a:r>
                      <a:r>
                        <a:rPr kumimoji="0" lang="fr-FR" sz="800" b="0" i="0" u="none" strike="noStrike" cap="none" normalizeH="0" baseline="0" dirty="0">
                          <a:ln>
                            <a:noFill/>
                          </a:ln>
                          <a:solidFill>
                            <a:srgbClr val="000000"/>
                          </a:solidFill>
                          <a:effectLst/>
                          <a:latin typeface="+mj-lt"/>
                          <a:cs typeface="Arial" panose="020B0604020202020204" pitchFamily="34" charset="0"/>
                          <a:sym typeface="Times New Roman" pitchFamily="18" charset="0"/>
                        </a:rPr>
                        <a:t> de niveau 6 « Responsable Développement Commercial » délivré par CCI France - Code RNCP 40568</a:t>
                      </a:r>
                    </a:p>
                    <a:p>
                      <a:pPr marL="85725" marR="0" lvl="0" indent="-85725" algn="l" defTabSz="914400" rtl="0" eaLnBrk="0" fontAlgn="base" latinLnBrk="0" hangingPunct="0">
                        <a:lnSpc>
                          <a:spcPct val="100000"/>
                        </a:lnSpc>
                        <a:spcBef>
                          <a:spcPct val="0"/>
                        </a:spcBef>
                        <a:spcAft>
                          <a:spcPct val="20000"/>
                        </a:spcAft>
                        <a:buClrTx/>
                        <a:buSzTx/>
                        <a:buFontTx/>
                        <a:buNone/>
                        <a:tabLst/>
                        <a:defRPr/>
                      </a:pPr>
                      <a:r>
                        <a:rPr kumimoji="0" lang="fr-FR" altLang="fr-FR" sz="800" b="1" i="0" u="none" strike="noStrike" kern="1200" cap="none" normalizeH="0" baseline="0" noProof="0" dirty="0">
                          <a:ln>
                            <a:noFill/>
                          </a:ln>
                          <a:solidFill>
                            <a:srgbClr val="00B9F2"/>
                          </a:solidFill>
                          <a:effectLst/>
                          <a:latin typeface="+mj-lt"/>
                          <a:ea typeface="+mn-ea"/>
                          <a:cs typeface="Arial" panose="020B0604020202020204" pitchFamily="34" charset="0"/>
                          <a:sym typeface="Arial"/>
                        </a:rPr>
                        <a:t>Certification partielle possible</a:t>
                      </a:r>
                      <a:r>
                        <a:rPr kumimoji="0" lang="fr-FR" altLang="fr-FR" sz="800" b="0" i="0" u="none" strike="noStrike" kern="0" cap="none" spc="0" normalizeH="0" baseline="0" noProof="0" dirty="0">
                          <a:ln>
                            <a:noFill/>
                          </a:ln>
                          <a:solidFill>
                            <a:srgbClr val="000000"/>
                          </a:solidFill>
                          <a:effectLst/>
                          <a:uLnTx/>
                          <a:uFillTx/>
                          <a:latin typeface="+mj-lt"/>
                          <a:ea typeface="+mn-ea"/>
                          <a:cs typeface="Arial" panose="020B0604020202020204" pitchFamily="34" charset="0"/>
                          <a:sym typeface="Arial"/>
                        </a:rPr>
                        <a:t>, via une validation des blocs de compétences</a:t>
                      </a:r>
                      <a:endParaRPr kumimoji="0" lang="fr-FR" sz="800" b="0" i="0" u="none" strike="noStrike" cap="none" normalizeH="0" baseline="0" noProof="0" dirty="0">
                        <a:ln>
                          <a:noFill/>
                        </a:ln>
                        <a:solidFill>
                          <a:srgbClr val="000000"/>
                        </a:solidFill>
                        <a:effectLst/>
                        <a:latin typeface="+mj-lt"/>
                        <a:cs typeface="Arial" charset="0"/>
                        <a:sym typeface="Arial" charset="0"/>
                      </a:endParaRPr>
                    </a:p>
                    <a:p>
                      <a:pPr marL="0" marR="0" lvl="0" indent="0" algn="l" defTabSz="914400" rtl="0" eaLnBrk="1" fontAlgn="base" latinLnBrk="0" hangingPunct="1">
                        <a:lnSpc>
                          <a:spcPct val="90000"/>
                        </a:lnSpc>
                        <a:spcBef>
                          <a:spcPct val="20000"/>
                        </a:spcBef>
                        <a:spcAft>
                          <a:spcPct val="0"/>
                        </a:spcAft>
                        <a:buClrTx/>
                        <a:buSzTx/>
                        <a:buFontTx/>
                        <a:buNone/>
                        <a:tabLst/>
                        <a:defRPr/>
                      </a:pPr>
                      <a:r>
                        <a:rPr kumimoji="0" lang="fr-FR" sz="800" b="1" i="0" u="sng" strike="noStrike" kern="1200" cap="none" normalizeH="0" baseline="0" dirty="0">
                          <a:ln>
                            <a:noFill/>
                          </a:ln>
                          <a:solidFill>
                            <a:srgbClr val="00B0F0"/>
                          </a:solidFill>
                          <a:effectLst/>
                          <a:latin typeface="+mj-lt"/>
                          <a:ea typeface="+mn-ea"/>
                          <a:cs typeface="Arial" panose="020B0604020202020204" pitchFamily="34" charset="0"/>
                          <a:sym typeface="Times New Roman" pitchFamily="18" charset="0"/>
                        </a:rPr>
                        <a:t>Validation des acquis de l’expérience (VAE) </a:t>
                      </a:r>
                      <a:r>
                        <a:rPr kumimoji="0" lang="fr-FR" sz="800" b="1" i="0" u="sng" strike="noStrike" cap="none" normalizeH="0" baseline="0" dirty="0">
                          <a:ln>
                            <a:noFill/>
                          </a:ln>
                          <a:solidFill>
                            <a:srgbClr val="000000"/>
                          </a:solidFill>
                          <a:effectLst/>
                          <a:latin typeface="+mj-lt"/>
                          <a:cs typeface="Arial" panose="020B0604020202020204" pitchFamily="34" charset="0"/>
                          <a:sym typeface="Times New Roman" pitchFamily="18" charset="0"/>
                        </a:rPr>
                        <a:t>:</a:t>
                      </a:r>
                    </a:p>
                    <a:p>
                      <a:pPr marL="0" marR="0" lvl="0" indent="0" algn="just" defTabSz="914400" rtl="0" eaLnBrk="0" fontAlgn="base" latinLnBrk="0" hangingPunct="0">
                        <a:lnSpc>
                          <a:spcPct val="100000"/>
                        </a:lnSpc>
                        <a:spcBef>
                          <a:spcPts val="0"/>
                        </a:spcBef>
                        <a:spcAft>
                          <a:spcPts val="0"/>
                        </a:spcAft>
                        <a:buClrTx/>
                        <a:buSzTx/>
                        <a:buFontTx/>
                        <a:buNone/>
                        <a:tabLst/>
                      </a:pPr>
                      <a:r>
                        <a:rPr kumimoji="0" lang="fr-FR" sz="800" b="0" i="0" u="none" strike="noStrike" cap="none" normalizeH="0" baseline="0" dirty="0">
                          <a:ln>
                            <a:noFill/>
                          </a:ln>
                          <a:solidFill>
                            <a:srgbClr val="000000"/>
                          </a:solidFill>
                          <a:effectLst/>
                          <a:latin typeface="+mj-lt"/>
                          <a:cs typeface="Arial" panose="020B0604020202020204" pitchFamily="34" charset="0"/>
                          <a:sym typeface="Times New Roman" pitchFamily="18" charset="0"/>
                        </a:rPr>
                        <a:t>L’organisme certificateur est CCI France </a:t>
                      </a:r>
                    </a:p>
                    <a:p>
                      <a:pPr marL="0" marR="0" lvl="0" indent="0" algn="just" defTabSz="914400" rtl="0" eaLnBrk="0" fontAlgn="base" latinLnBrk="0" hangingPunct="0">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a:sym typeface="Times New Roman" pitchFamily="18" charset="0"/>
                        </a:rPr>
                        <a:t>Faire une demande sur </a:t>
                      </a:r>
                      <a:r>
                        <a:rPr kumimoji="0" lang="fr-FR"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a:sym typeface="Times New Roman" pitchFamily="18" charset="0"/>
                          <a:hlinkClick r:id="rId2"/>
                        </a:rPr>
                        <a:t>France VAE</a:t>
                      </a:r>
                      <a:endParaRPr kumimoji="0" lang="fr-FR"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a:sym typeface="Times New Roman" pitchFamily="18" charset="0"/>
                      </a:endParaRPr>
                    </a:p>
                    <a:p>
                      <a:pPr marL="0" marR="0" lvl="0" indent="0" algn="l" defTabSz="914400" rtl="0" eaLnBrk="0" fontAlgn="base" latinLnBrk="0" hangingPunct="0">
                        <a:lnSpc>
                          <a:spcPct val="100000"/>
                        </a:lnSpc>
                        <a:spcBef>
                          <a:spcPts val="0"/>
                        </a:spcBef>
                        <a:spcAft>
                          <a:spcPts val="0"/>
                        </a:spcAft>
                        <a:buClrTx/>
                        <a:buSzTx/>
                        <a:buFontTx/>
                        <a:buNone/>
                        <a:tabLst/>
                      </a:pPr>
                      <a:endParaRPr kumimoji="0" lang="fr-FR" altLang="fr-FR" sz="800" b="0" i="0" u="none" strike="noStrike" cap="none" normalizeH="0" baseline="0" dirty="0">
                        <a:ln>
                          <a:noFill/>
                        </a:ln>
                        <a:solidFill>
                          <a:srgbClr val="000000"/>
                        </a:solidFill>
                        <a:effectLst/>
                        <a:latin typeface="+mj-lt"/>
                        <a:cs typeface="Arial" panose="020B0604020202020204" pitchFamily="34" charset="0"/>
                        <a:sym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800" b="1" i="0" u="sng" strike="noStrike" kern="1200" cap="none" spc="0" normalizeH="0" baseline="0" noProof="0" dirty="0">
                          <a:ln>
                            <a:noFill/>
                          </a:ln>
                          <a:solidFill>
                            <a:srgbClr val="00B0F0"/>
                          </a:solidFill>
                          <a:effectLst/>
                          <a:uLnTx/>
                          <a:uFillTx/>
                          <a:latin typeface="+mj-lt"/>
                          <a:ea typeface="+mn-ea"/>
                          <a:cs typeface="+mn-cs"/>
                        </a:rPr>
                        <a:t>Durée et rythme d’alternance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800" b="1" i="0" u="none" strike="noStrike" cap="none" normalizeH="0" baseline="0" dirty="0">
                          <a:ln>
                            <a:noFill/>
                          </a:ln>
                          <a:solidFill>
                            <a:srgbClr val="00B9F2"/>
                          </a:solidFill>
                          <a:effectLst/>
                          <a:latin typeface="+mj-lt"/>
                          <a:cs typeface="Arial" panose="020B0604020202020204" pitchFamily="34" charset="0"/>
                        </a:rPr>
                        <a:t>Durée du contrat </a:t>
                      </a:r>
                      <a:r>
                        <a:rPr kumimoji="0" lang="fr-FR" altLang="fr-FR" sz="800" b="0" i="0" u="none" strike="noStrike" cap="none" normalizeH="0" baseline="0" dirty="0">
                          <a:ln>
                            <a:noFill/>
                          </a:ln>
                          <a:solidFill>
                            <a:schemeClr val="tx1"/>
                          </a:solidFill>
                          <a:effectLst/>
                          <a:latin typeface="+mj-lt"/>
                          <a:cs typeface="Arial" panose="020B0604020202020204" pitchFamily="34" charset="0"/>
                        </a:rPr>
                        <a:t>: 12 mois</a:t>
                      </a:r>
                    </a:p>
                    <a:p>
                      <a:pPr marL="0" marR="0" lvl="0" indent="0" algn="l" rtl="0" eaLnBrk="1" fontAlgn="base" latinLnBrk="0" hangingPunct="1">
                        <a:lnSpc>
                          <a:spcPct val="100000"/>
                        </a:lnSpc>
                        <a:spcBef>
                          <a:spcPts val="0"/>
                        </a:spcBef>
                        <a:spcAft>
                          <a:spcPts val="0"/>
                        </a:spcAft>
                        <a:buClrTx/>
                        <a:buSzTx/>
                        <a:buFont typeface="Arial" panose="020B0604020202020204" pitchFamily="34" charset="0"/>
                        <a:buNone/>
                      </a:pPr>
                      <a:r>
                        <a:rPr kumimoji="0" lang="fr-FR" sz="800" b="1" i="0" u="none" strike="noStrike" kern="1200" cap="none" spc="0" normalizeH="0" baseline="0" noProof="0" dirty="0">
                          <a:ln>
                            <a:noFill/>
                          </a:ln>
                          <a:solidFill>
                            <a:srgbClr val="00B9F2"/>
                          </a:solidFill>
                          <a:effectLst/>
                          <a:uLnTx/>
                          <a:uFillTx/>
                          <a:latin typeface="+mj-lt"/>
                          <a:ea typeface="+mn-ea"/>
                          <a:cs typeface="Arial" charset="0"/>
                          <a:sym typeface="Times New Roman" pitchFamily="18" charset="0"/>
                        </a:rPr>
                        <a:t>Temps en entreprise  </a:t>
                      </a:r>
                      <a:r>
                        <a:rPr kumimoji="0" lang="fr-FR" sz="800" b="0" i="0" u="none" strike="noStrike" kern="1200" cap="none" spc="0" normalizeH="0" baseline="0" noProof="0" dirty="0">
                          <a:ln>
                            <a:noFill/>
                          </a:ln>
                          <a:solidFill>
                            <a:srgbClr val="000000"/>
                          </a:solidFill>
                          <a:effectLst/>
                          <a:uLnTx/>
                          <a:uFillTx/>
                          <a:latin typeface="+mj-lt"/>
                          <a:ea typeface="+mn-ea"/>
                          <a:cs typeface="Arial" charset="0"/>
                          <a:sym typeface="Times New Roman" pitchFamily="18" charset="0"/>
                        </a:rPr>
                        <a:t>: </a:t>
                      </a:r>
                      <a:r>
                        <a:rPr lang="fr-FR" altLang="fr-FR" sz="800" b="0" i="0" u="none" strike="noStrike" cap="none" normalizeH="0" baseline="0" dirty="0">
                          <a:ln>
                            <a:noFill/>
                          </a:ln>
                          <a:solidFill>
                            <a:srgbClr val="000000"/>
                          </a:solidFill>
                          <a:effectLst/>
                          <a:latin typeface="+mj-lt"/>
                          <a:cs typeface="Arial"/>
                        </a:rPr>
                        <a:t>3 à 4 jours/semaine</a:t>
                      </a:r>
                      <a:endParaRPr lang="fr-FR" sz="80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800" b="1" i="0" u="none" strike="noStrike" kern="1200" cap="none" spc="0" normalizeH="0" baseline="0" noProof="0" dirty="0">
                          <a:ln>
                            <a:noFill/>
                          </a:ln>
                          <a:solidFill>
                            <a:srgbClr val="00B9F2"/>
                          </a:solidFill>
                          <a:effectLst/>
                          <a:uLnTx/>
                          <a:uFillTx/>
                          <a:latin typeface="+mj-lt"/>
                          <a:ea typeface="+mn-ea"/>
                          <a:cs typeface="Arial" charset="0"/>
                          <a:sym typeface="Times New Roman" pitchFamily="18" charset="0"/>
                        </a:rPr>
                        <a:t>Temps en Centre </a:t>
                      </a:r>
                      <a:r>
                        <a:rPr kumimoji="0" lang="fr-FR" sz="800" b="0" i="0" u="none" strike="noStrike" kern="1200" cap="none" spc="0" normalizeH="0" baseline="0" noProof="0" dirty="0">
                          <a:ln>
                            <a:noFill/>
                          </a:ln>
                          <a:solidFill>
                            <a:schemeClr val="tx1"/>
                          </a:solidFill>
                          <a:effectLst/>
                          <a:uLnTx/>
                          <a:uFillTx/>
                          <a:latin typeface="+mj-lt"/>
                          <a:ea typeface="+mn-ea"/>
                          <a:cs typeface="Arial" charset="0"/>
                          <a:sym typeface="Times New Roman" pitchFamily="18" charset="0"/>
                        </a:rPr>
                        <a:t>: 502 heures (2 jours par semaine)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700" b="1" i="0" u="none" strike="noStrike" cap="none" normalizeH="0" baseline="0" dirty="0">
                        <a:ln>
                          <a:noFill/>
                        </a:ln>
                        <a:solidFill>
                          <a:srgbClr val="00B9F2"/>
                        </a:solidFill>
                        <a:effectLst/>
                        <a:latin typeface="+mj-lt"/>
                        <a:cs typeface="Arial" panose="020B0604020202020204" pitchFamily="34" charset="0"/>
                      </a:endParaRPr>
                    </a:p>
                    <a:p>
                      <a:pPr marL="85725" marR="0" lvl="0" indent="-85725" algn="l" defTabSz="914400" rtl="0" eaLnBrk="0" fontAlgn="base" latinLnBrk="0" hangingPunct="0">
                        <a:lnSpc>
                          <a:spcPct val="100000"/>
                        </a:lnSpc>
                        <a:spcBef>
                          <a:spcPts val="216"/>
                        </a:spcBef>
                        <a:spcAft>
                          <a:spcPct val="0"/>
                        </a:spcAft>
                        <a:buClrTx/>
                        <a:buSzTx/>
                        <a:buFontTx/>
                        <a:buNone/>
                        <a:tabLst/>
                      </a:pPr>
                      <a:endParaRPr kumimoji="0" lang="fr-FR" altLang="fr-FR" sz="800" b="1" i="0" u="none" strike="noStrike" cap="none" normalizeH="0" baseline="0" noProof="0" dirty="0">
                        <a:ln>
                          <a:noFill/>
                        </a:ln>
                        <a:solidFill>
                          <a:schemeClr val="tx1"/>
                        </a:solidFill>
                        <a:effectLst/>
                        <a:latin typeface="+mj-lt"/>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800" b="1" i="0" u="sng" strike="noStrike" kern="1200" cap="none" spc="0" normalizeH="0" baseline="0" noProof="0" dirty="0">
                          <a:ln>
                            <a:noFill/>
                          </a:ln>
                          <a:solidFill>
                            <a:srgbClr val="00B9F2"/>
                          </a:solidFill>
                          <a:effectLst/>
                          <a:uLnTx/>
                          <a:uFillTx/>
                          <a:latin typeface="+mj-lt"/>
                          <a:ea typeface="+mn-ea"/>
                          <a:cs typeface="Arial" panose="020B0604020202020204" pitchFamily="34" charset="0"/>
                          <a:sym typeface="Arial" panose="020B0604020202020204" pitchFamily="34" charset="0"/>
                        </a:rPr>
                        <a:t>Modalités et délai d’accès :</a:t>
                      </a:r>
                      <a:r>
                        <a:rPr kumimoji="0" lang="fr-FR"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sym typeface="Arial" panose="020B0604020202020204" pitchFamily="34" charset="0"/>
                        </a:rPr>
                        <a:t>​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altLang="fr-FR" sz="800" b="1" i="0" u="none" strike="noStrike" kern="1200" cap="none" normalizeH="0" baseline="0" dirty="0">
                          <a:ln>
                            <a:noFill/>
                          </a:ln>
                          <a:solidFill>
                            <a:srgbClr val="00B0F0"/>
                          </a:solidFill>
                          <a:effectLst/>
                          <a:latin typeface="+mj-lt"/>
                          <a:ea typeface="+mn-ea"/>
                          <a:cs typeface="Arial" panose="020B0604020202020204" pitchFamily="34" charset="0"/>
                          <a:sym typeface="Arial" panose="020B0604020202020204" pitchFamily="34" charset="0"/>
                        </a:rPr>
                        <a:t>Modalités :</a:t>
                      </a:r>
                      <a:r>
                        <a:rPr kumimoji="0" lang="fr-FR" altLang="fr-FR" sz="800" b="0" i="0" u="none" strike="noStrike" kern="1200" cap="none" normalizeH="0" baseline="0" dirty="0">
                          <a:ln>
                            <a:noFill/>
                          </a:ln>
                          <a:solidFill>
                            <a:srgbClr val="000000"/>
                          </a:solidFill>
                          <a:effectLst/>
                          <a:latin typeface="+mj-lt"/>
                          <a:ea typeface="+mn-ea"/>
                          <a:cs typeface="Arial" panose="020B0604020202020204" pitchFamily="34" charset="0"/>
                          <a:sym typeface="Arial" panose="020B0604020202020204" pitchFamily="34" charset="0"/>
                        </a:rPr>
                        <a:t> </a:t>
                      </a:r>
                      <a:r>
                        <a:rPr kumimoji="0" lang="fr-FR" altLang="fr-FR" sz="800" b="0" i="0" u="none" strike="noStrike" kern="1200" cap="none" normalizeH="0" baseline="0" dirty="0">
                          <a:ln>
                            <a:noFill/>
                          </a:ln>
                          <a:solidFill>
                            <a:schemeClr val="tx1"/>
                          </a:solidFill>
                          <a:effectLst/>
                          <a:latin typeface="+mj-lt"/>
                          <a:ea typeface="+mn-ea"/>
                          <a:cs typeface="Arial" panose="020B0604020202020204" pitchFamily="34" charset="0"/>
                          <a:sym typeface="Arial" panose="020B0604020202020204" pitchFamily="34" charset="0"/>
                        </a:rPr>
                        <a:t>accès à la formation après validation  des prérequis ou/et les autorisations du financeur, selon les conditions générales de vente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fr-FR" altLang="fr-FR" sz="800" b="0" i="0" u="none" strike="noStrike" kern="1200" cap="none" normalizeH="0" baseline="0" dirty="0">
                          <a:ln>
                            <a:noFill/>
                          </a:ln>
                          <a:solidFill>
                            <a:schemeClr val="tx1"/>
                          </a:solidFill>
                          <a:effectLst/>
                          <a:latin typeface="+mj-lt"/>
                          <a:ea typeface="+mn-ea"/>
                          <a:cs typeface="Arial" panose="020B0604020202020204" pitchFamily="34" charset="0"/>
                          <a:sym typeface="Arial" panose="020B0604020202020204" pitchFamily="34" charset="0"/>
                        </a:rPr>
                        <a:t> Examen du dossier de candidature, positionnement à l’entrée et entretien de motivation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altLang="fr-FR" sz="800" b="1" i="0" u="none" strike="noStrike" kern="1200" cap="none" normalizeH="0" baseline="0" dirty="0">
                          <a:ln>
                            <a:noFill/>
                          </a:ln>
                          <a:solidFill>
                            <a:srgbClr val="00B0F0"/>
                          </a:solidFill>
                          <a:effectLst/>
                          <a:latin typeface="+mj-lt"/>
                          <a:ea typeface="+mn-ea"/>
                          <a:cs typeface="Arial"/>
                          <a:sym typeface="Arial" panose="020B0604020202020204" pitchFamily="34" charset="0"/>
                        </a:rPr>
                        <a:t>Date de démarrage :</a:t>
                      </a:r>
                      <a:r>
                        <a:rPr kumimoji="0" lang="fr-FR" altLang="fr-FR" sz="800" b="0" i="0" u="none" strike="noStrike" kern="1200" cap="none" normalizeH="0" baseline="0" dirty="0">
                          <a:ln>
                            <a:noFill/>
                          </a:ln>
                          <a:solidFill>
                            <a:srgbClr val="000000"/>
                          </a:solidFill>
                          <a:effectLst/>
                          <a:latin typeface="+mj-lt"/>
                          <a:ea typeface="+mn-ea"/>
                          <a:cs typeface="Arial"/>
                          <a:sym typeface="Arial" panose="020B0604020202020204" pitchFamily="34" charset="0"/>
                        </a:rPr>
                        <a:t> </a:t>
                      </a:r>
                      <a:r>
                        <a:rPr kumimoji="0" lang="fr-FR" altLang="fr-FR" sz="800" b="0" i="0" u="none" strike="noStrike" kern="1200" cap="none" normalizeH="0" baseline="0" dirty="0">
                          <a:ln>
                            <a:noFill/>
                          </a:ln>
                          <a:solidFill>
                            <a:schemeClr val="tx1"/>
                          </a:solidFill>
                          <a:effectLst/>
                          <a:latin typeface="+mj-lt"/>
                          <a:ea typeface="+mn-ea"/>
                          <a:cs typeface="Arial"/>
                          <a:sym typeface="Arial" panose="020B0604020202020204" pitchFamily="34" charset="0"/>
                        </a:rPr>
                        <a:t>s</a:t>
                      </a:r>
                      <a:r>
                        <a:rPr kumimoji="0" lang="fr-FR" sz="800" b="0" i="0" u="none" strike="noStrike" kern="1200" cap="none" spc="0" normalizeH="0" baseline="0" noProof="0" dirty="0" err="1">
                          <a:ln>
                            <a:noFill/>
                          </a:ln>
                          <a:solidFill>
                            <a:srgbClr val="000000"/>
                          </a:solidFill>
                          <a:effectLst/>
                          <a:uLnTx/>
                          <a:uFillTx/>
                          <a:latin typeface="+mj-lt"/>
                          <a:ea typeface="+mn-ea"/>
                          <a:cs typeface="Arial" panose="020B0604020202020204" pitchFamily="34" charset="0"/>
                          <a:sym typeface="Arial" panose="020B0604020202020204" pitchFamily="34" charset="0"/>
                        </a:rPr>
                        <a:t>elon</a:t>
                      </a:r>
                      <a:r>
                        <a:rPr kumimoji="0" lang="fr-FR"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sym typeface="Arial" panose="020B0604020202020204" pitchFamily="34" charset="0"/>
                        </a:rPr>
                        <a:t> le calendrier disponible sur demande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altLang="fr-FR" sz="800" b="1" i="0" u="none" strike="noStrike" kern="1200" cap="none" normalizeH="0" baseline="0" dirty="0">
                          <a:ln>
                            <a:noFill/>
                          </a:ln>
                          <a:solidFill>
                            <a:srgbClr val="00B0F0"/>
                          </a:solidFill>
                          <a:effectLst/>
                          <a:latin typeface="+mj-lt"/>
                          <a:ea typeface="+mn-ea"/>
                          <a:cs typeface="Arial" panose="020B0604020202020204" pitchFamily="34" charset="0"/>
                          <a:sym typeface="Arial" panose="020B0604020202020204" pitchFamily="34" charset="0"/>
                        </a:rPr>
                        <a:t>Délai d’accès :</a:t>
                      </a:r>
                      <a:r>
                        <a:rPr kumimoji="0" lang="fr-FR"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sym typeface="Arial" panose="020B0604020202020204" pitchFamily="34" charset="0"/>
                        </a:rPr>
                        <a:t> variable selon le délai d’acceptation du financeur concerné, les planifications pédagogiques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altLang="fr-FR" sz="800" b="1" i="0" u="none" strike="noStrike" kern="1200" cap="none" normalizeH="0" baseline="0" dirty="0">
                          <a:ln>
                            <a:noFill/>
                          </a:ln>
                          <a:solidFill>
                            <a:srgbClr val="00B0F0"/>
                          </a:solidFill>
                          <a:effectLst/>
                          <a:latin typeface="+mj-lt"/>
                          <a:ea typeface="+mn-ea"/>
                          <a:cs typeface="Arial" panose="020B0604020202020204" pitchFamily="34" charset="0"/>
                          <a:sym typeface="Arial" panose="020B0604020202020204" pitchFamily="34" charset="0"/>
                        </a:rPr>
                        <a:t>Inscription en ligne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fr-FR" altLang="fr-FR" sz="800" b="1" i="0" u="none" strike="noStrike" kern="1200" cap="none" normalizeH="0" baseline="0" dirty="0">
                          <a:ln>
                            <a:noFill/>
                          </a:ln>
                          <a:solidFill>
                            <a:srgbClr val="00B0F0"/>
                          </a:solidFill>
                          <a:effectLst/>
                          <a:latin typeface="+mj-lt"/>
                          <a:ea typeface="+mn-ea"/>
                          <a:cs typeface="Arial" panose="020B0604020202020204" pitchFamily="34" charset="0"/>
                          <a:sym typeface="Arial" panose="020B0604020202020204" pitchFamily="34" charset="0"/>
                        </a:rPr>
                        <a:t>      </a:t>
                      </a:r>
                      <a:r>
                        <a:rPr kumimoji="0" lang="fr-FR" altLang="fr-FR" sz="8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Arial" panose="020B0604020202020204" pitchFamily="34" charset="0"/>
                          <a:hlinkClick r:id="rId3"/>
                        </a:rPr>
                        <a:t>portailpedagogique.reunion.cci.fr</a:t>
                      </a:r>
                      <a:endParaRPr kumimoji="0" lang="fr-FR" altLang="fr-FR" sz="8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fr-FR" altLang="fr-FR" sz="8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Arial" panose="020B0604020202020204" pitchFamily="34" charset="0"/>
                        </a:rPr>
                        <a:t>Puis lien espace candidature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kumimoji="0" lang="fr-FR" altLang="fr-FR" sz="800" b="1" i="0" u="none" strike="noStrike" kern="1200" cap="none" spc="0" normalizeH="0" baseline="0" noProof="0" dirty="0">
                        <a:ln>
                          <a:noFill/>
                        </a:ln>
                        <a:solidFill>
                          <a:schemeClr val="tx1"/>
                        </a:solidFill>
                        <a:effectLst/>
                        <a:uLnTx/>
                        <a:uFillTx/>
                        <a:latin typeface="+mj-lt"/>
                        <a:ea typeface="+mn-ea"/>
                        <a:cs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fr-FR" sz="800" b="1" i="0" u="sng" strike="noStrike" kern="1200" cap="none" spc="0" normalizeH="0" baseline="0" noProof="0" dirty="0">
                          <a:ln>
                            <a:noFill/>
                          </a:ln>
                          <a:solidFill>
                            <a:srgbClr val="00B9F2"/>
                          </a:solidFill>
                          <a:effectLst/>
                          <a:uLnTx/>
                          <a:uFillTx/>
                          <a:latin typeface="+mj-lt"/>
                          <a:ea typeface="+mn-ea"/>
                          <a:cs typeface="Arial" panose="020B0604020202020204" pitchFamily="34" charset="0"/>
                          <a:sym typeface="Arial" panose="020B0604020202020204" pitchFamily="34" charset="0"/>
                        </a:rPr>
                        <a:t>Tarifs : </a:t>
                      </a:r>
                      <a:endParaRPr kumimoji="0" lang="fr-FR" altLang="fr-FR" sz="800" b="1" i="0" u="none" strike="noStrike" kern="1200" cap="none" normalizeH="0" baseline="0" dirty="0">
                        <a:ln>
                          <a:noFill/>
                        </a:ln>
                        <a:solidFill>
                          <a:srgbClr val="FF0000"/>
                        </a:solidFill>
                        <a:effectLst/>
                        <a:latin typeface="+mj-lt"/>
                        <a:ea typeface="+mn-ea"/>
                        <a:cs typeface="Arial" panose="020B0604020202020204" pitchFamily="34" charset="0"/>
                        <a:sym typeface="Arial" panose="020B0604020202020204" pitchFamily="34" charset="0"/>
                      </a:endParaRPr>
                    </a:p>
                    <a:p>
                      <a:pPr rtl="0" fontAlgn="base"/>
                      <a:r>
                        <a:rPr kumimoji="0" lang="fr-FR" sz="800" b="1" i="0" u="none" strike="noStrike" kern="1200" cap="none" normalizeH="0" baseline="0" dirty="0">
                          <a:ln>
                            <a:noFill/>
                          </a:ln>
                          <a:solidFill>
                            <a:srgbClr val="00B0F0"/>
                          </a:solidFill>
                          <a:effectLst/>
                          <a:latin typeface="+mj-lt"/>
                          <a:ea typeface="+mn-ea"/>
                          <a:cs typeface="Arial" panose="020B0604020202020204" pitchFamily="34" charset="0"/>
                          <a:sym typeface="Arial" panose="020B0604020202020204" pitchFamily="34" charset="0"/>
                        </a:rPr>
                        <a:t>Apprentissage et Professionnalisation</a:t>
                      </a:r>
                      <a:r>
                        <a:rPr lang="fr-FR" sz="800" b="0" i="0" u="none" strike="noStrike" kern="1200" dirty="0">
                          <a:solidFill>
                            <a:srgbClr val="000000"/>
                          </a:solidFill>
                          <a:effectLst/>
                          <a:latin typeface="+mj-lt"/>
                          <a:ea typeface="+mn-ea"/>
                          <a:cs typeface="Arial" panose="020B0604020202020204" pitchFamily="34" charset="0"/>
                          <a:sym typeface="Arial" panose="020B0604020202020204" pitchFamily="34" charset="0"/>
                        </a:rPr>
                        <a:t>: Formation gratuite pour l’apprenant, rémunération selon la réglementation en vigueur </a:t>
                      </a:r>
                      <a:r>
                        <a:rPr lang="en-US" sz="800" b="0" i="0" kern="1200" dirty="0">
                          <a:solidFill>
                            <a:srgbClr val="000000"/>
                          </a:solidFill>
                          <a:effectLst/>
                          <a:latin typeface="+mj-lt"/>
                          <a:ea typeface="+mn-ea"/>
                          <a:cs typeface="Arial" panose="020B0604020202020204" pitchFamily="34" charset="0"/>
                          <a:sym typeface="Arial" panose="020B0604020202020204" pitchFamily="34" charset="0"/>
                        </a:rPr>
                        <a:t>​</a:t>
                      </a:r>
                    </a:p>
                    <a:p>
                      <a:pPr rtl="0" fontAlgn="base"/>
                      <a:r>
                        <a:rPr kumimoji="0" lang="fr-FR" sz="800" b="1" i="0" u="none" strike="noStrike" kern="1200" cap="none" normalizeH="0" baseline="0" dirty="0">
                          <a:ln>
                            <a:noFill/>
                          </a:ln>
                          <a:solidFill>
                            <a:srgbClr val="00B0F0"/>
                          </a:solidFill>
                          <a:effectLst/>
                          <a:latin typeface="+mj-lt"/>
                          <a:ea typeface="+mn-ea"/>
                          <a:cs typeface="Arial" panose="020B0604020202020204" pitchFamily="34" charset="0"/>
                          <a:sym typeface="Arial" panose="020B0604020202020204" pitchFamily="34" charset="0"/>
                        </a:rPr>
                        <a:t>Autre dispositif et employeurs</a:t>
                      </a:r>
                      <a:r>
                        <a:rPr lang="fr-FR" sz="800" b="0" i="0" u="none" strike="noStrike" kern="1200" dirty="0">
                          <a:solidFill>
                            <a:srgbClr val="000000"/>
                          </a:solidFill>
                          <a:effectLst/>
                          <a:latin typeface="+mj-lt"/>
                          <a:ea typeface="+mn-ea"/>
                          <a:cs typeface="Arial" panose="020B0604020202020204" pitchFamily="34" charset="0"/>
                          <a:sym typeface="Arial" panose="020B0604020202020204" pitchFamily="34" charset="0"/>
                        </a:rPr>
                        <a:t>: Nous contacter</a:t>
                      </a:r>
                      <a:endParaRPr lang="fr-FR" altLang="fr-FR" sz="800" b="1" dirty="0">
                        <a:solidFill>
                          <a:srgbClr val="0066FF"/>
                        </a:solidFill>
                        <a:latin typeface="+mj-lt"/>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fr-FR" sz="900" b="1" i="0" u="none" strike="noStrike" cap="none" normalizeH="0" baseline="0" dirty="0">
                        <a:ln>
                          <a:noFill/>
                        </a:ln>
                        <a:solidFill>
                          <a:srgbClr val="3777BC"/>
                        </a:solidFill>
                        <a:effectLst/>
                        <a:latin typeface="+mj-lt"/>
                        <a:cs typeface="Arial" charset="0"/>
                        <a:sym typeface="Arial" charset="0"/>
                      </a:endParaRPr>
                    </a:p>
                  </a:txBody>
                  <a:tcPr marL="99530" marR="99530" marT="49770" marB="49770" horzOverflow="overflow">
                    <a:lnL w="9525" cap="flat" cmpd="sng" algn="ctr">
                      <a:solidFill>
                        <a:srgbClr val="000000">
                          <a:alpha val="0"/>
                        </a:srgbClr>
                      </a:solidFill>
                      <a:prstDash val="solid"/>
                      <a:round/>
                      <a:headEnd type="none" w="med" len="med"/>
                      <a:tailEnd type="none" w="med" len="med"/>
                    </a:lnL>
                    <a:lnR w="9525" cap="flat" cmpd="sng" algn="ctr">
                      <a:solidFill>
                        <a:srgbClr val="000000">
                          <a:alpha val="0"/>
                        </a:srgbClr>
                      </a:solidFill>
                      <a:prstDash val="solid"/>
                      <a:round/>
                      <a:headEnd type="none" w="med" len="med"/>
                      <a:tailEnd type="none" w="med" len="med"/>
                    </a:lnR>
                    <a:lnT w="9525" cap="flat" cmpd="sng" algn="ctr">
                      <a:solidFill>
                        <a:srgbClr val="000000">
                          <a:alpha val="0"/>
                        </a:srgbClr>
                      </a:solidFill>
                      <a:prstDash val="solid"/>
                      <a:round/>
                      <a:headEnd type="none" w="med" len="med"/>
                      <a:tailEnd type="none" w="med" len="med"/>
                    </a:lnT>
                    <a:lnB w="9525" cap="flat" cmpd="sng" algn="ctr">
                      <a:solidFill>
                        <a:srgbClr val="000000">
                          <a:alpha val="0"/>
                        </a:srgb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7" name="Rectangle 2">
            <a:extLst>
              <a:ext uri="{FF2B5EF4-FFF2-40B4-BE49-F238E27FC236}">
                <a16:creationId xmlns:a16="http://schemas.microsoft.com/office/drawing/2014/main" id="{B5429F4E-7352-4A84-83D1-C05A9689E288}"/>
              </a:ext>
            </a:extLst>
          </p:cNvPr>
          <p:cNvSpPr txBox="1">
            <a:spLocks noChangeArrowheads="1"/>
          </p:cNvSpPr>
          <p:nvPr/>
        </p:nvSpPr>
        <p:spPr bwMode="auto">
          <a:xfrm rot="16200000">
            <a:off x="-3622675" y="4906963"/>
            <a:ext cx="7734300" cy="501650"/>
          </a:xfrm>
          <a:prstGeom prst="rect">
            <a:avLst/>
          </a:prstGeom>
          <a:solidFill>
            <a:schemeClr val="bg1">
              <a:lumMod val="85000"/>
            </a:schemeClr>
          </a:solidFill>
          <a:ln>
            <a:noFill/>
          </a:ln>
          <a:effectLst/>
        </p:spPr>
        <p:txBody>
          <a:bodyPr lIns="91434" tIns="45718" rIns="91434" bIns="45718" anchor="ctr"/>
          <a:lstStyle>
            <a:lvl1pPr algn="ctr" rtl="0" eaLnBrk="0" fontAlgn="base" hangingPunct="0">
              <a:spcBef>
                <a:spcPct val="0"/>
              </a:spcBef>
              <a:spcAft>
                <a:spcPct val="0"/>
              </a:spcAft>
              <a:defRPr sz="60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1800" b="1" dirty="0">
                <a:solidFill>
                  <a:srgbClr val="0070C0"/>
                </a:solidFill>
              </a:rPr>
              <a:t>POLE FORMATION – FORMATIONS EN ALTERNANCE</a:t>
            </a:r>
          </a:p>
        </p:txBody>
      </p:sp>
      <p:sp>
        <p:nvSpPr>
          <p:cNvPr id="2082" name="ZoneTexte 25">
            <a:extLst>
              <a:ext uri="{FF2B5EF4-FFF2-40B4-BE49-F238E27FC236}">
                <a16:creationId xmlns:a16="http://schemas.microsoft.com/office/drawing/2014/main" id="{E32B4450-09F9-411F-A8AA-A407A2AB1073}"/>
              </a:ext>
            </a:extLst>
          </p:cNvPr>
          <p:cNvSpPr txBox="1">
            <a:spLocks noChangeArrowheads="1"/>
          </p:cNvSpPr>
          <p:nvPr/>
        </p:nvSpPr>
        <p:spPr bwMode="auto">
          <a:xfrm>
            <a:off x="3436991" y="7390383"/>
            <a:ext cx="3380542"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buFontTx/>
              <a:buNone/>
            </a:pPr>
            <a:r>
              <a:rPr lang="fr-FR" altLang="fr-FR" sz="1000" b="1" u="sng" dirty="0">
                <a:solidFill>
                  <a:srgbClr val="0070C0"/>
                </a:solidFill>
                <a:cs typeface="Arial" panose="020B0604020202020204" pitchFamily="34" charset="0"/>
                <a:sym typeface="Arial" panose="020B0604020202020204" pitchFamily="34" charset="0"/>
              </a:rPr>
              <a:t>Lieu et contact : Filière tertiaire </a:t>
            </a:r>
          </a:p>
          <a:p>
            <a:pPr algn="ctr" eaLnBrk="1" hangingPunct="1">
              <a:lnSpc>
                <a:spcPct val="90000"/>
              </a:lnSpc>
              <a:buFontTx/>
              <a:buNone/>
            </a:pPr>
            <a:endParaRPr lang="fr-FR" altLang="fr-FR" sz="1000" b="1" u="sng" dirty="0">
              <a:solidFill>
                <a:srgbClr val="0070C0"/>
              </a:solidFill>
              <a:cs typeface="Arial" panose="020B0604020202020204" pitchFamily="34" charset="0"/>
              <a:sym typeface="Arial" panose="020B0604020202020204" pitchFamily="34" charset="0"/>
            </a:endParaRPr>
          </a:p>
          <a:p>
            <a:pPr algn="ctr" eaLnBrk="1" hangingPunct="1">
              <a:lnSpc>
                <a:spcPct val="90000"/>
              </a:lnSpc>
              <a:buFontTx/>
              <a:buNone/>
            </a:pPr>
            <a:r>
              <a:rPr lang="fr-FR" altLang="fr-FR" sz="1000" b="1" dirty="0">
                <a:solidFill>
                  <a:srgbClr val="0070C0"/>
                </a:solidFill>
                <a:cs typeface="Arial" panose="020B0604020202020204" pitchFamily="34" charset="0"/>
                <a:sym typeface="Arial" panose="020B0604020202020204" pitchFamily="34" charset="0"/>
              </a:rPr>
              <a:t>Pôle Formation Nord – 02 62 48 35 35 - 0262 48 35 05</a:t>
            </a:r>
          </a:p>
          <a:p>
            <a:pPr algn="ctr" eaLnBrk="1" hangingPunct="1">
              <a:lnSpc>
                <a:spcPct val="90000"/>
              </a:lnSpc>
              <a:buFontTx/>
              <a:buNone/>
            </a:pPr>
            <a:r>
              <a:rPr lang="fr-FR" altLang="fr-FR" sz="1000" b="1" dirty="0">
                <a:solidFill>
                  <a:srgbClr val="0070C0"/>
                </a:solidFill>
                <a:cs typeface="Arial" panose="020B0604020202020204" pitchFamily="34" charset="0"/>
                <a:sym typeface="Arial" panose="020B0604020202020204" pitchFamily="34" charset="0"/>
              </a:rPr>
              <a:t>12 rue Gabriel de Kerveguen – 97490 Sainte Clotilde </a:t>
            </a:r>
          </a:p>
          <a:p>
            <a:pPr algn="ctr" eaLnBrk="1" hangingPunct="1">
              <a:buFontTx/>
              <a:buNone/>
            </a:pPr>
            <a:r>
              <a:rPr lang="fr-FR" altLang="fr-FR" sz="1000" b="1" dirty="0">
                <a:solidFill>
                  <a:srgbClr val="0070C0"/>
                </a:solidFill>
                <a:cs typeface="Arial" panose="020B0604020202020204" pitchFamily="34" charset="0"/>
                <a:sym typeface="Arial" panose="020B0604020202020204" pitchFamily="34" charset="0"/>
                <a:hlinkClick r:id="rId4"/>
              </a:rPr>
              <a:t>cfanord@reunion.cci.fr</a:t>
            </a:r>
            <a:endParaRPr lang="fr-FR" altLang="fr-FR" sz="1000" b="1" dirty="0">
              <a:solidFill>
                <a:srgbClr val="0070C0"/>
              </a:solidFill>
              <a:cs typeface="Arial" panose="020B0604020202020204" pitchFamily="34" charset="0"/>
              <a:sym typeface="Arial" panose="020B0604020202020204" pitchFamily="34" charset="0"/>
            </a:endParaRPr>
          </a:p>
          <a:p>
            <a:pPr lvl="0" algn="ctr" eaLnBrk="0" fontAlgn="base" hangingPunct="0">
              <a:spcBef>
                <a:spcPct val="0"/>
              </a:spcBef>
              <a:spcAft>
                <a:spcPct val="0"/>
              </a:spcAft>
              <a:buNone/>
            </a:pPr>
            <a:endParaRPr lang="fr-FR" sz="1000" b="1" dirty="0">
              <a:solidFill>
                <a:srgbClr val="0070C0"/>
              </a:solidFill>
              <a:latin typeface="Arial" charset="0"/>
              <a:cs typeface="Arial" charset="0"/>
              <a:sym typeface="Times New Roman" pitchFamily="18" charset="0"/>
            </a:endParaRPr>
          </a:p>
          <a:p>
            <a:pPr lvl="0" algn="ctr" eaLnBrk="0" fontAlgn="base" hangingPunct="0">
              <a:spcBef>
                <a:spcPct val="0"/>
              </a:spcBef>
              <a:spcAft>
                <a:spcPct val="0"/>
              </a:spcAft>
              <a:buNone/>
            </a:pPr>
            <a:r>
              <a:rPr lang="fr-FR" sz="1000" b="1" dirty="0">
                <a:solidFill>
                  <a:srgbClr val="0070C0"/>
                </a:solidFill>
                <a:latin typeface="Arial" charset="0"/>
                <a:cs typeface="Arial" charset="0"/>
                <a:sym typeface="Times New Roman" pitchFamily="18" charset="0"/>
              </a:rPr>
              <a:t>Informations complémentaires et indicateurs de résultats sur le site internet : www.reunion.cci.fr</a:t>
            </a:r>
          </a:p>
          <a:p>
            <a:pPr algn="ctr" eaLnBrk="1" hangingPunct="1">
              <a:buFontTx/>
              <a:buNone/>
            </a:pPr>
            <a:endParaRPr lang="fr-FR" altLang="fr-FR" sz="800" b="1" dirty="0">
              <a:solidFill>
                <a:srgbClr val="0070C0"/>
              </a:solidFill>
              <a:cs typeface="Arial" panose="020B0604020202020204" pitchFamily="34" charset="0"/>
              <a:sym typeface="Arial" panose="020B0604020202020204" pitchFamily="34" charset="0"/>
            </a:endParaRPr>
          </a:p>
        </p:txBody>
      </p:sp>
      <p:pic>
        <p:nvPicPr>
          <p:cNvPr id="2083" name="Picture 4" descr="Aperçu de l’image">
            <a:extLst>
              <a:ext uri="{FF2B5EF4-FFF2-40B4-BE49-F238E27FC236}">
                <a16:creationId xmlns:a16="http://schemas.microsoft.com/office/drawing/2014/main" id="{08803388-E83D-40A9-98E8-C578A3D0E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2885" y="6369532"/>
            <a:ext cx="512762"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Les chiffres clés de l'économie réunionnaise – Accédez en un clic à  l'information économique">
            <a:extLst>
              <a:ext uri="{FF2B5EF4-FFF2-40B4-BE49-F238E27FC236}">
                <a16:creationId xmlns:a16="http://schemas.microsoft.com/office/drawing/2014/main" id="{B82FB05E-0739-4924-A9AA-468C8053BB74}"/>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30120" y="27056"/>
            <a:ext cx="2120896" cy="44529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1F1641C2-5662-91FF-9BB0-2121726B1614}"/>
              </a:ext>
            </a:extLst>
          </p:cNvPr>
          <p:cNvSpPr txBox="1"/>
          <p:nvPr/>
        </p:nvSpPr>
        <p:spPr>
          <a:xfrm>
            <a:off x="4715092" y="-28628"/>
            <a:ext cx="2193937" cy="707886"/>
          </a:xfrm>
          <a:prstGeom prst="rect">
            <a:avLst/>
          </a:prstGeom>
          <a:noFill/>
        </p:spPr>
        <p:txBody>
          <a:bodyPr wrap="square">
            <a:spAutoFit/>
          </a:bodyPr>
          <a:lstStyle/>
          <a:p>
            <a:r>
              <a:rPr lang="fr-FR" sz="800" dirty="0"/>
              <a:t>Date maj : 22/06/2026</a:t>
            </a:r>
          </a:p>
          <a:p>
            <a:r>
              <a:rPr lang="fr-FR" sz="800" dirty="0"/>
              <a:t>Code RNCP : 40568</a:t>
            </a:r>
          </a:p>
          <a:p>
            <a:r>
              <a:rPr lang="fr-FR" sz="800" dirty="0"/>
              <a:t>Date d’enregistrement : 30/04/2025</a:t>
            </a:r>
          </a:p>
          <a:p>
            <a:r>
              <a:rPr lang="fr-FR" sz="800" dirty="0"/>
              <a:t>Certificateur: CCI FRANCE</a:t>
            </a:r>
          </a:p>
          <a:p>
            <a:r>
              <a:rPr lang="fr-FR" sz="800" dirty="0"/>
              <a:t>Domaine : Vente – Commerce - Achats</a:t>
            </a:r>
            <a:endParaRPr lang="fr-FR" sz="900" dirty="0"/>
          </a:p>
        </p:txBody>
      </p:sp>
      <p:pic>
        <p:nvPicPr>
          <p:cNvPr id="6" name="Image 5">
            <a:extLst>
              <a:ext uri="{FF2B5EF4-FFF2-40B4-BE49-F238E27FC236}">
                <a16:creationId xmlns:a16="http://schemas.microsoft.com/office/drawing/2014/main" id="{41DE2885-FBBE-103D-5540-6815AF8141D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66579" y="9236703"/>
            <a:ext cx="1249217" cy="474062"/>
          </a:xfrm>
          <a:prstGeom prst="rect">
            <a:avLst/>
          </a:prstGeom>
          <a:noFill/>
        </p:spPr>
      </p:pic>
      <p:grpSp>
        <p:nvGrpSpPr>
          <p:cNvPr id="5" name="Groupe 4">
            <a:extLst>
              <a:ext uri="{FF2B5EF4-FFF2-40B4-BE49-F238E27FC236}">
                <a16:creationId xmlns:a16="http://schemas.microsoft.com/office/drawing/2014/main" id="{331D72ED-FB16-2FFF-2E66-D98D4C1C8016}"/>
              </a:ext>
            </a:extLst>
          </p:cNvPr>
          <p:cNvGrpSpPr/>
          <p:nvPr/>
        </p:nvGrpSpPr>
        <p:grpSpPr>
          <a:xfrm>
            <a:off x="2251016" y="9340818"/>
            <a:ext cx="2280975" cy="265831"/>
            <a:chOff x="0" y="0"/>
            <a:chExt cx="2716530" cy="451485"/>
          </a:xfrm>
        </p:grpSpPr>
        <p:pic>
          <p:nvPicPr>
            <p:cNvPr id="7" name="object 33">
              <a:extLst>
                <a:ext uri="{FF2B5EF4-FFF2-40B4-BE49-F238E27FC236}">
                  <a16:creationId xmlns:a16="http://schemas.microsoft.com/office/drawing/2014/main" id="{74F0DE40-7B4D-B6E8-6BEC-099A79A29B49}"/>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781050" y="0"/>
              <a:ext cx="1935480" cy="451485"/>
            </a:xfrm>
            <a:prstGeom prst="rect">
              <a:avLst/>
            </a:prstGeom>
          </p:spPr>
        </p:pic>
        <p:pic>
          <p:nvPicPr>
            <p:cNvPr id="8" name="Image 7">
              <a:extLst>
                <a:ext uri="{FF2B5EF4-FFF2-40B4-BE49-F238E27FC236}">
                  <a16:creationId xmlns:a16="http://schemas.microsoft.com/office/drawing/2014/main" id="{392C328F-7B02-AA3A-48B0-E0D861CE3C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8100"/>
              <a:ext cx="515620" cy="400050"/>
            </a:xfrm>
            <a:prstGeom prst="rect">
              <a:avLst/>
            </a:prstGeom>
          </p:spPr>
        </p:pic>
      </p:grpSp>
    </p:spTree>
    <p:extLst>
      <p:ext uri="{BB962C8B-B14F-4D97-AF65-F5344CB8AC3E}">
        <p14:creationId xmlns:p14="http://schemas.microsoft.com/office/powerpoint/2010/main" val="3658383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4">
            <a:extLst>
              <a:ext uri="{FF2B5EF4-FFF2-40B4-BE49-F238E27FC236}">
                <a16:creationId xmlns:a16="http://schemas.microsoft.com/office/drawing/2014/main" id="{5E4BDD79-1583-4C48-8E87-25B6D9E82B3A}"/>
              </a:ext>
            </a:extLst>
          </p:cNvPr>
          <p:cNvSpPr>
            <a:spLocks noChangeArrowheads="1"/>
          </p:cNvSpPr>
          <p:nvPr/>
        </p:nvSpPr>
        <p:spPr bwMode="auto">
          <a:xfrm>
            <a:off x="3619500" y="4094163"/>
            <a:ext cx="2349500" cy="254000"/>
          </a:xfrm>
          <a:prstGeom prst="rect">
            <a:avLst/>
          </a:prstGeom>
          <a:noFill/>
          <a:ln>
            <a:noFill/>
          </a:ln>
          <a:effectLst/>
        </p:spPr>
        <p:txBody>
          <a:bodyPr lIns="84552" tIns="42277" rIns="84552" bIns="42277">
            <a:spAutoFit/>
          </a:bodyPr>
          <a:lstStyle>
            <a:lvl1pPr defTabSz="700088">
              <a:defRPr>
                <a:solidFill>
                  <a:schemeClr val="tx1"/>
                </a:solidFill>
                <a:latin typeface="Arial" panose="020B0604020202020204" pitchFamily="34" charset="0"/>
              </a:defRPr>
            </a:lvl1pPr>
            <a:lvl2pPr marL="257175" indent="-82550" defTabSz="700088">
              <a:defRPr>
                <a:solidFill>
                  <a:schemeClr val="tx1"/>
                </a:solidFill>
                <a:latin typeface="Arial" panose="020B0604020202020204" pitchFamily="34" charset="0"/>
              </a:defRPr>
            </a:lvl2pPr>
            <a:lvl3pPr marL="525463" indent="-82550" defTabSz="700088">
              <a:defRPr>
                <a:solidFill>
                  <a:schemeClr val="tx1"/>
                </a:solidFill>
                <a:latin typeface="Arial" panose="020B0604020202020204" pitchFamily="34" charset="0"/>
              </a:defRPr>
            </a:lvl3pPr>
            <a:lvl4pPr marL="1574800" defTabSz="700088">
              <a:defRPr>
                <a:solidFill>
                  <a:schemeClr val="tx1"/>
                </a:solidFill>
                <a:latin typeface="Arial" panose="020B0604020202020204" pitchFamily="34" charset="0"/>
              </a:defRPr>
            </a:lvl4pPr>
            <a:lvl5pPr marL="2098675" defTabSz="700088">
              <a:defRPr>
                <a:solidFill>
                  <a:schemeClr val="tx1"/>
                </a:solidFill>
                <a:latin typeface="Arial" panose="020B0604020202020204" pitchFamily="34" charset="0"/>
              </a:defRPr>
            </a:lvl5pPr>
            <a:lvl6pPr marL="2555875" defTabSz="700088" fontAlgn="base">
              <a:spcBef>
                <a:spcPct val="0"/>
              </a:spcBef>
              <a:spcAft>
                <a:spcPct val="0"/>
              </a:spcAft>
              <a:defRPr>
                <a:solidFill>
                  <a:schemeClr val="tx1"/>
                </a:solidFill>
                <a:latin typeface="Arial" panose="020B0604020202020204" pitchFamily="34" charset="0"/>
              </a:defRPr>
            </a:lvl6pPr>
            <a:lvl7pPr marL="3013075" defTabSz="700088" fontAlgn="base">
              <a:spcBef>
                <a:spcPct val="0"/>
              </a:spcBef>
              <a:spcAft>
                <a:spcPct val="0"/>
              </a:spcAft>
              <a:defRPr>
                <a:solidFill>
                  <a:schemeClr val="tx1"/>
                </a:solidFill>
                <a:latin typeface="Arial" panose="020B0604020202020204" pitchFamily="34" charset="0"/>
              </a:defRPr>
            </a:lvl7pPr>
            <a:lvl8pPr marL="3470275" defTabSz="700088" fontAlgn="base">
              <a:spcBef>
                <a:spcPct val="0"/>
              </a:spcBef>
              <a:spcAft>
                <a:spcPct val="0"/>
              </a:spcAft>
              <a:defRPr>
                <a:solidFill>
                  <a:schemeClr val="tx1"/>
                </a:solidFill>
                <a:latin typeface="Arial" panose="020B0604020202020204" pitchFamily="34" charset="0"/>
              </a:defRPr>
            </a:lvl8pPr>
            <a:lvl9pPr marL="3927475" defTabSz="700088" fontAlgn="base">
              <a:spcBef>
                <a:spcPct val="0"/>
              </a:spcBef>
              <a:spcAft>
                <a:spcPct val="0"/>
              </a:spcAft>
              <a:defRPr>
                <a:solidFill>
                  <a:schemeClr val="tx1"/>
                </a:solidFill>
                <a:latin typeface="Arial" panose="020B0604020202020204" pitchFamily="34" charset="0"/>
              </a:defRPr>
            </a:lvl9pPr>
          </a:lstStyle>
          <a:p>
            <a:pPr>
              <a:lnSpc>
                <a:spcPct val="120000"/>
              </a:lnSpc>
              <a:defRPr/>
            </a:pPr>
            <a:endParaRPr lang="fr-FR" altLang="fr-FR" sz="900" b="1">
              <a:effectLst>
                <a:outerShdw blurRad="38100" dist="38100" dir="2700000" algn="tl">
                  <a:srgbClr val="C0C0C0"/>
                </a:outerShdw>
              </a:effectLst>
            </a:endParaRPr>
          </a:p>
        </p:txBody>
      </p:sp>
      <p:sp>
        <p:nvSpPr>
          <p:cNvPr id="2051" name="Line 7">
            <a:extLst>
              <a:ext uri="{FF2B5EF4-FFF2-40B4-BE49-F238E27FC236}">
                <a16:creationId xmlns:a16="http://schemas.microsoft.com/office/drawing/2014/main" id="{FA7795DB-31F6-4AEE-8835-CE58B75FA75E}"/>
              </a:ext>
            </a:extLst>
          </p:cNvPr>
          <p:cNvSpPr>
            <a:spLocks noChangeShapeType="1"/>
          </p:cNvSpPr>
          <p:nvPr/>
        </p:nvSpPr>
        <p:spPr bwMode="auto">
          <a:xfrm>
            <a:off x="803275" y="8512175"/>
            <a:ext cx="1673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2" name="Line 8">
            <a:extLst>
              <a:ext uri="{FF2B5EF4-FFF2-40B4-BE49-F238E27FC236}">
                <a16:creationId xmlns:a16="http://schemas.microsoft.com/office/drawing/2014/main" id="{DB2DDD00-BC8C-40E8-B3CD-9F9CC1F22E5E}"/>
              </a:ext>
            </a:extLst>
          </p:cNvPr>
          <p:cNvSpPr>
            <a:spLocks noChangeShapeType="1"/>
          </p:cNvSpPr>
          <p:nvPr/>
        </p:nvSpPr>
        <p:spPr bwMode="auto">
          <a:xfrm>
            <a:off x="803275" y="3490913"/>
            <a:ext cx="0" cy="50212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3" name="Rectangle 10">
            <a:extLst>
              <a:ext uri="{FF2B5EF4-FFF2-40B4-BE49-F238E27FC236}">
                <a16:creationId xmlns:a16="http://schemas.microsoft.com/office/drawing/2014/main" id="{93429498-A082-4AC6-9DFA-72E990DA1F1E}"/>
              </a:ext>
            </a:extLst>
          </p:cNvPr>
          <p:cNvSpPr>
            <a:spLocks noChangeArrowheads="1"/>
          </p:cNvSpPr>
          <p:nvPr/>
        </p:nvSpPr>
        <p:spPr bwMode="auto">
          <a:xfrm>
            <a:off x="5878513" y="719138"/>
            <a:ext cx="97948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738188">
              <a:spcBef>
                <a:spcPct val="20000"/>
              </a:spcBef>
              <a:buChar char="•"/>
              <a:defRPr sz="3200">
                <a:solidFill>
                  <a:schemeClr val="tx1"/>
                </a:solidFill>
                <a:latin typeface="Arial" panose="020B0604020202020204" pitchFamily="34" charset="0"/>
              </a:defRPr>
            </a:lvl1pPr>
            <a:lvl2pPr marL="742950" indent="-285750" defTabSz="738188">
              <a:spcBef>
                <a:spcPct val="20000"/>
              </a:spcBef>
              <a:buChar char="–"/>
              <a:defRPr sz="2800">
                <a:solidFill>
                  <a:schemeClr val="tx1"/>
                </a:solidFill>
                <a:latin typeface="Arial" panose="020B0604020202020204" pitchFamily="34" charset="0"/>
              </a:defRPr>
            </a:lvl2pPr>
            <a:lvl3pPr marL="1143000" indent="-228600" defTabSz="738188">
              <a:spcBef>
                <a:spcPct val="20000"/>
              </a:spcBef>
              <a:buChar char="•"/>
              <a:defRPr sz="2400">
                <a:solidFill>
                  <a:schemeClr val="tx1"/>
                </a:solidFill>
                <a:latin typeface="Arial" panose="020B0604020202020204" pitchFamily="34" charset="0"/>
              </a:defRPr>
            </a:lvl3pPr>
            <a:lvl4pPr marL="1600200" indent="-228600" defTabSz="738188">
              <a:spcBef>
                <a:spcPct val="20000"/>
              </a:spcBef>
              <a:buChar char="–"/>
              <a:defRPr sz="2000">
                <a:solidFill>
                  <a:schemeClr val="tx1"/>
                </a:solidFill>
                <a:latin typeface="Arial" panose="020B0604020202020204" pitchFamily="34" charset="0"/>
              </a:defRPr>
            </a:lvl4pPr>
            <a:lvl5pPr marL="2057400" indent="-228600" defTabSz="738188">
              <a:spcBef>
                <a:spcPct val="20000"/>
              </a:spcBef>
              <a:buChar char="»"/>
              <a:defRPr sz="2000">
                <a:solidFill>
                  <a:schemeClr val="tx1"/>
                </a:solidFill>
                <a:latin typeface="Arial" panose="020B0604020202020204" pitchFamily="34" charset="0"/>
              </a:defRPr>
            </a:lvl5pPr>
            <a:lvl6pPr marL="25146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900">
              <a:cs typeface="Arial" panose="020B0604020202020204" pitchFamily="34" charset="0"/>
            </a:endParaRPr>
          </a:p>
        </p:txBody>
      </p:sp>
      <p:sp>
        <p:nvSpPr>
          <p:cNvPr id="2054" name="Rectangle 11">
            <a:extLst>
              <a:ext uri="{FF2B5EF4-FFF2-40B4-BE49-F238E27FC236}">
                <a16:creationId xmlns:a16="http://schemas.microsoft.com/office/drawing/2014/main" id="{F38F6DA7-7046-4F68-8AAC-F7CADC25EAA8}"/>
              </a:ext>
            </a:extLst>
          </p:cNvPr>
          <p:cNvSpPr>
            <a:spLocks noChangeArrowheads="1"/>
          </p:cNvSpPr>
          <p:nvPr/>
        </p:nvSpPr>
        <p:spPr bwMode="auto">
          <a:xfrm>
            <a:off x="5878513" y="1290638"/>
            <a:ext cx="97948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738188">
              <a:spcBef>
                <a:spcPct val="20000"/>
              </a:spcBef>
              <a:buChar char="•"/>
              <a:defRPr sz="3200">
                <a:solidFill>
                  <a:schemeClr val="tx1"/>
                </a:solidFill>
                <a:latin typeface="Arial" panose="020B0604020202020204" pitchFamily="34" charset="0"/>
              </a:defRPr>
            </a:lvl1pPr>
            <a:lvl2pPr marL="742950" indent="-285750" defTabSz="738188">
              <a:spcBef>
                <a:spcPct val="20000"/>
              </a:spcBef>
              <a:buChar char="–"/>
              <a:defRPr sz="2800">
                <a:solidFill>
                  <a:schemeClr val="tx1"/>
                </a:solidFill>
                <a:latin typeface="Arial" panose="020B0604020202020204" pitchFamily="34" charset="0"/>
              </a:defRPr>
            </a:lvl2pPr>
            <a:lvl3pPr marL="1143000" indent="-228600" defTabSz="738188">
              <a:spcBef>
                <a:spcPct val="20000"/>
              </a:spcBef>
              <a:buChar char="•"/>
              <a:defRPr sz="2400">
                <a:solidFill>
                  <a:schemeClr val="tx1"/>
                </a:solidFill>
                <a:latin typeface="Arial" panose="020B0604020202020204" pitchFamily="34" charset="0"/>
              </a:defRPr>
            </a:lvl3pPr>
            <a:lvl4pPr marL="1600200" indent="-228600" defTabSz="738188">
              <a:spcBef>
                <a:spcPct val="20000"/>
              </a:spcBef>
              <a:buChar char="–"/>
              <a:defRPr sz="2000">
                <a:solidFill>
                  <a:schemeClr val="tx1"/>
                </a:solidFill>
                <a:latin typeface="Arial" panose="020B0604020202020204" pitchFamily="34" charset="0"/>
              </a:defRPr>
            </a:lvl4pPr>
            <a:lvl5pPr marL="2057400" indent="-228600" defTabSz="738188">
              <a:spcBef>
                <a:spcPct val="20000"/>
              </a:spcBef>
              <a:buChar char="»"/>
              <a:defRPr sz="2000">
                <a:solidFill>
                  <a:schemeClr val="tx1"/>
                </a:solidFill>
                <a:latin typeface="Arial" panose="020B0604020202020204" pitchFamily="34" charset="0"/>
              </a:defRPr>
            </a:lvl5pPr>
            <a:lvl6pPr marL="25146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900"/>
          </a:p>
        </p:txBody>
      </p:sp>
      <p:sp>
        <p:nvSpPr>
          <p:cNvPr id="5133" name="Rectangle 13">
            <a:extLst>
              <a:ext uri="{FF2B5EF4-FFF2-40B4-BE49-F238E27FC236}">
                <a16:creationId xmlns:a16="http://schemas.microsoft.com/office/drawing/2014/main" id="{E098B6CB-A2CC-4A0C-BBC1-1A4F484765AA}"/>
              </a:ext>
            </a:extLst>
          </p:cNvPr>
          <p:cNvSpPr>
            <a:spLocks noChangeArrowheads="1"/>
          </p:cNvSpPr>
          <p:nvPr/>
        </p:nvSpPr>
        <p:spPr bwMode="auto">
          <a:xfrm>
            <a:off x="5743575" y="1887538"/>
            <a:ext cx="979488" cy="498475"/>
          </a:xfrm>
          <a:prstGeom prst="rect">
            <a:avLst/>
          </a:prstGeom>
          <a:noFill/>
          <a:ln>
            <a:noFill/>
          </a:ln>
          <a:effectLst/>
        </p:spPr>
        <p:txBody>
          <a:bodyPr lIns="0" tIns="0" rIns="0" bIns="0" anchor="ctr"/>
          <a:lstStyle>
            <a:lvl1pPr defTabSz="738188">
              <a:defRPr>
                <a:solidFill>
                  <a:schemeClr val="tx1"/>
                </a:solidFill>
                <a:latin typeface="Arial" panose="020B0604020202020204" pitchFamily="34" charset="0"/>
              </a:defRPr>
            </a:lvl1pPr>
            <a:lvl2pPr marL="539750" defTabSz="738188">
              <a:defRPr>
                <a:solidFill>
                  <a:schemeClr val="tx1"/>
                </a:solidFill>
                <a:latin typeface="Arial" panose="020B0604020202020204" pitchFamily="34" charset="0"/>
              </a:defRPr>
            </a:lvl2pPr>
            <a:lvl3pPr marL="1077913" defTabSz="738188">
              <a:defRPr>
                <a:solidFill>
                  <a:schemeClr val="tx1"/>
                </a:solidFill>
                <a:latin typeface="Arial" panose="020B0604020202020204" pitchFamily="34" charset="0"/>
              </a:defRPr>
            </a:lvl3pPr>
            <a:lvl4pPr marL="1616075" defTabSz="738188">
              <a:defRPr>
                <a:solidFill>
                  <a:schemeClr val="tx1"/>
                </a:solidFill>
                <a:latin typeface="Arial" panose="020B0604020202020204" pitchFamily="34" charset="0"/>
              </a:defRPr>
            </a:lvl4pPr>
            <a:lvl5pPr marL="2155825" defTabSz="738188">
              <a:defRPr>
                <a:solidFill>
                  <a:schemeClr val="tx1"/>
                </a:solidFill>
                <a:latin typeface="Arial" panose="020B0604020202020204" pitchFamily="34" charset="0"/>
              </a:defRPr>
            </a:lvl5pPr>
            <a:lvl6pPr marL="2613025" defTabSz="738188" fontAlgn="base">
              <a:spcBef>
                <a:spcPct val="0"/>
              </a:spcBef>
              <a:spcAft>
                <a:spcPct val="0"/>
              </a:spcAft>
              <a:defRPr>
                <a:solidFill>
                  <a:schemeClr val="tx1"/>
                </a:solidFill>
                <a:latin typeface="Arial" panose="020B0604020202020204" pitchFamily="34" charset="0"/>
              </a:defRPr>
            </a:lvl6pPr>
            <a:lvl7pPr marL="3070225" defTabSz="738188" fontAlgn="base">
              <a:spcBef>
                <a:spcPct val="0"/>
              </a:spcBef>
              <a:spcAft>
                <a:spcPct val="0"/>
              </a:spcAft>
              <a:defRPr>
                <a:solidFill>
                  <a:schemeClr val="tx1"/>
                </a:solidFill>
                <a:latin typeface="Arial" panose="020B0604020202020204" pitchFamily="34" charset="0"/>
              </a:defRPr>
            </a:lvl7pPr>
            <a:lvl8pPr marL="3527425" defTabSz="738188" fontAlgn="base">
              <a:spcBef>
                <a:spcPct val="0"/>
              </a:spcBef>
              <a:spcAft>
                <a:spcPct val="0"/>
              </a:spcAft>
              <a:defRPr>
                <a:solidFill>
                  <a:schemeClr val="tx1"/>
                </a:solidFill>
                <a:latin typeface="Arial" panose="020B0604020202020204" pitchFamily="34" charset="0"/>
              </a:defRPr>
            </a:lvl8pPr>
            <a:lvl9pPr marL="3984625" defTabSz="738188" fontAlgn="base">
              <a:spcBef>
                <a:spcPct val="0"/>
              </a:spcBef>
              <a:spcAft>
                <a:spcPct val="0"/>
              </a:spcAft>
              <a:defRPr>
                <a:solidFill>
                  <a:schemeClr val="tx1"/>
                </a:solidFill>
                <a:latin typeface="Arial" panose="020B0604020202020204" pitchFamily="34" charset="0"/>
              </a:defRPr>
            </a:lvl9pPr>
          </a:lstStyle>
          <a:p>
            <a:pPr>
              <a:defRPr/>
            </a:pPr>
            <a:endParaRPr lang="fr-FR" altLang="fr-FR" sz="900" b="1">
              <a:effectLst>
                <a:outerShdw blurRad="38100" dist="38100" dir="2700000" algn="tl">
                  <a:srgbClr val="C0C0C0"/>
                </a:outerShdw>
              </a:effectLst>
              <a:cs typeface="Arial" panose="020B0604020202020204" pitchFamily="34" charset="0"/>
            </a:endParaRPr>
          </a:p>
        </p:txBody>
      </p:sp>
      <p:sp>
        <p:nvSpPr>
          <p:cNvPr id="5134" name="Rectangle 14">
            <a:extLst>
              <a:ext uri="{FF2B5EF4-FFF2-40B4-BE49-F238E27FC236}">
                <a16:creationId xmlns:a16="http://schemas.microsoft.com/office/drawing/2014/main" id="{B9EEACB4-D8E8-44F3-BAAF-50AC20C325C2}"/>
              </a:ext>
            </a:extLst>
          </p:cNvPr>
          <p:cNvSpPr>
            <a:spLocks noChangeArrowheads="1"/>
          </p:cNvSpPr>
          <p:nvPr/>
        </p:nvSpPr>
        <p:spPr bwMode="auto">
          <a:xfrm>
            <a:off x="5691188" y="2498725"/>
            <a:ext cx="979487" cy="1611313"/>
          </a:xfrm>
          <a:prstGeom prst="rect">
            <a:avLst/>
          </a:prstGeom>
          <a:noFill/>
          <a:ln>
            <a:noFill/>
          </a:ln>
          <a:effectLst/>
        </p:spPr>
        <p:txBody>
          <a:bodyPr wrap="none" lIns="0" tIns="0" rIns="0" bIns="0"/>
          <a:lstStyle>
            <a:lvl1pPr>
              <a:defRPr>
                <a:solidFill>
                  <a:schemeClr val="tx1"/>
                </a:solidFill>
                <a:latin typeface="Arial" panose="020B0604020202020204" pitchFamily="34" charset="0"/>
              </a:defRPr>
            </a:lvl1pPr>
            <a:lvl2pPr marL="419100">
              <a:defRPr>
                <a:solidFill>
                  <a:schemeClr val="tx1"/>
                </a:solidFill>
                <a:latin typeface="Arial" panose="020B0604020202020204" pitchFamily="34" charset="0"/>
              </a:defRPr>
            </a:lvl2pPr>
            <a:lvl3pPr marL="839788">
              <a:defRPr>
                <a:solidFill>
                  <a:schemeClr val="tx1"/>
                </a:solidFill>
                <a:latin typeface="Arial" panose="020B0604020202020204" pitchFamily="34" charset="0"/>
              </a:defRPr>
            </a:lvl3pPr>
            <a:lvl4pPr marL="1258888">
              <a:defRPr>
                <a:solidFill>
                  <a:schemeClr val="tx1"/>
                </a:solidFill>
                <a:latin typeface="Arial" panose="020B0604020202020204" pitchFamily="34" charset="0"/>
              </a:defRPr>
            </a:lvl4pPr>
            <a:lvl5pPr marL="1679575">
              <a:defRPr>
                <a:solidFill>
                  <a:schemeClr val="tx1"/>
                </a:solidFill>
                <a:latin typeface="Arial" panose="020B0604020202020204" pitchFamily="34" charset="0"/>
              </a:defRPr>
            </a:lvl5pPr>
            <a:lvl6pPr marL="2136775" fontAlgn="base">
              <a:spcBef>
                <a:spcPct val="0"/>
              </a:spcBef>
              <a:spcAft>
                <a:spcPct val="0"/>
              </a:spcAft>
              <a:defRPr>
                <a:solidFill>
                  <a:schemeClr val="tx1"/>
                </a:solidFill>
                <a:latin typeface="Arial" panose="020B0604020202020204" pitchFamily="34" charset="0"/>
              </a:defRPr>
            </a:lvl6pPr>
            <a:lvl7pPr marL="2593975" fontAlgn="base">
              <a:spcBef>
                <a:spcPct val="0"/>
              </a:spcBef>
              <a:spcAft>
                <a:spcPct val="0"/>
              </a:spcAft>
              <a:defRPr>
                <a:solidFill>
                  <a:schemeClr val="tx1"/>
                </a:solidFill>
                <a:latin typeface="Arial" panose="020B0604020202020204" pitchFamily="34" charset="0"/>
              </a:defRPr>
            </a:lvl7pPr>
            <a:lvl8pPr marL="3051175" fontAlgn="base">
              <a:spcBef>
                <a:spcPct val="0"/>
              </a:spcBef>
              <a:spcAft>
                <a:spcPct val="0"/>
              </a:spcAft>
              <a:defRPr>
                <a:solidFill>
                  <a:schemeClr val="tx1"/>
                </a:solidFill>
                <a:latin typeface="Arial" panose="020B0604020202020204" pitchFamily="34" charset="0"/>
              </a:defRPr>
            </a:lvl8pPr>
            <a:lvl9pPr marL="3508375" fontAlgn="base">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900" b="1">
              <a:cs typeface="Arial" panose="020B0604020202020204" pitchFamily="34" charset="0"/>
            </a:endParaRPr>
          </a:p>
          <a:p>
            <a:pPr eaLnBrk="1" hangingPunct="1">
              <a:defRPr/>
            </a:pPr>
            <a:endParaRPr lang="fr-FR" altLang="fr-FR" sz="900" b="1">
              <a:effectLst>
                <a:outerShdw blurRad="38100" dist="38100" dir="2700000" algn="tl">
                  <a:srgbClr val="C0C0C0"/>
                </a:outerShdw>
              </a:effectLst>
              <a:cs typeface="Arial" panose="020B0604020202020204" pitchFamily="34" charset="0"/>
            </a:endParaRPr>
          </a:p>
          <a:p>
            <a:pPr eaLnBrk="1" hangingPunct="1">
              <a:defRPr/>
            </a:pPr>
            <a:endParaRPr lang="fr-FR" altLang="fr-FR" sz="900" b="1">
              <a:effectLst>
                <a:outerShdw blurRad="38100" dist="38100" dir="2700000" algn="tl">
                  <a:srgbClr val="C0C0C0"/>
                </a:outerShdw>
              </a:effectLst>
              <a:cs typeface="Arial" panose="020B0604020202020204" pitchFamily="34" charset="0"/>
            </a:endParaRPr>
          </a:p>
        </p:txBody>
      </p:sp>
      <p:sp>
        <p:nvSpPr>
          <p:cNvPr id="2059" name="Shape 90">
            <a:extLst>
              <a:ext uri="{FF2B5EF4-FFF2-40B4-BE49-F238E27FC236}">
                <a16:creationId xmlns:a16="http://schemas.microsoft.com/office/drawing/2014/main" id="{C6E733C5-294F-4BDE-AF99-5A9595454B74}"/>
              </a:ext>
            </a:extLst>
          </p:cNvPr>
          <p:cNvSpPr>
            <a:spLocks noChangeArrowheads="1"/>
          </p:cNvSpPr>
          <p:nvPr/>
        </p:nvSpPr>
        <p:spPr bwMode="auto">
          <a:xfrm>
            <a:off x="1" y="937904"/>
            <a:ext cx="6857999" cy="55666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525" tIns="49725" rIns="99525" bIns="49725"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15000"/>
              </a:lnSpc>
              <a:spcBef>
                <a:spcPct val="0"/>
              </a:spcBef>
              <a:buFontTx/>
              <a:buNone/>
            </a:pPr>
            <a:endParaRPr lang="fr-FR" altLang="fr-FR" sz="2000" b="1" dirty="0">
              <a:solidFill>
                <a:srgbClr val="323299"/>
              </a:solidFil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1" i="0" u="none" strike="noStrike" kern="1200" cap="none" spc="0" normalizeH="0" baseline="0" noProof="0" dirty="0">
                <a:ln>
                  <a:noFill/>
                </a:ln>
                <a:solidFill>
                  <a:srgbClr val="3777BC"/>
                </a:solidFill>
                <a:effectLst/>
                <a:uLnTx/>
                <a:uFillTx/>
                <a:latin typeface="Arial" charset="0"/>
                <a:ea typeface="+mn-ea"/>
                <a:cs typeface="Arial" charset="0"/>
                <a:sym typeface="Arial" charset="0"/>
              </a:rPr>
              <a:t>Responsable Développement Commercial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800" b="0" i="0" u="none" strike="noStrike" kern="1200" cap="none" spc="0" normalizeH="0" baseline="0" noProof="0" dirty="0">
                <a:ln>
                  <a:noFill/>
                </a:ln>
                <a:solidFill>
                  <a:srgbClr val="3777BC"/>
                </a:solidFill>
                <a:effectLst/>
                <a:uLnTx/>
                <a:uFillTx/>
                <a:latin typeface="Arial" charset="0"/>
                <a:ea typeface="+mn-ea"/>
                <a:cs typeface="Arial" charset="0"/>
                <a:sym typeface="Arial" charset="0"/>
              </a:rPr>
              <a:t>Réseau Négoventis</a:t>
            </a:r>
          </a:p>
          <a:p>
            <a:pPr algn="ctr">
              <a:spcBef>
                <a:spcPct val="0"/>
              </a:spcBef>
              <a:buFontTx/>
              <a:buNone/>
            </a:pPr>
            <a:endParaRPr lang="fr-FR" altLang="fr-FR" sz="2200" b="1" dirty="0">
              <a:solidFill>
                <a:srgbClr val="3777BC"/>
              </a:solidFill>
            </a:endParaRPr>
          </a:p>
          <a:p>
            <a:pPr>
              <a:lnSpc>
                <a:spcPct val="77000"/>
              </a:lnSpc>
              <a:spcBef>
                <a:spcPct val="0"/>
              </a:spcBef>
              <a:buFontTx/>
              <a:buNone/>
            </a:pPr>
            <a:endParaRPr lang="fr-FR" altLang="fr-FR" sz="2200" b="1" dirty="0">
              <a:solidFill>
                <a:srgbClr val="3777BC"/>
              </a:solidFill>
            </a:endParaRPr>
          </a:p>
        </p:txBody>
      </p:sp>
      <p:sp>
        <p:nvSpPr>
          <p:cNvPr id="17" name="Rectangle 2">
            <a:extLst>
              <a:ext uri="{FF2B5EF4-FFF2-40B4-BE49-F238E27FC236}">
                <a16:creationId xmlns:a16="http://schemas.microsoft.com/office/drawing/2014/main" id="{B5429F4E-7352-4A84-83D1-C05A9689E288}"/>
              </a:ext>
            </a:extLst>
          </p:cNvPr>
          <p:cNvSpPr txBox="1">
            <a:spLocks noChangeArrowheads="1"/>
          </p:cNvSpPr>
          <p:nvPr/>
        </p:nvSpPr>
        <p:spPr bwMode="auto">
          <a:xfrm rot="16200000">
            <a:off x="-3622675" y="4906963"/>
            <a:ext cx="7734300" cy="501650"/>
          </a:xfrm>
          <a:prstGeom prst="rect">
            <a:avLst/>
          </a:prstGeom>
          <a:solidFill>
            <a:schemeClr val="bg1">
              <a:lumMod val="85000"/>
            </a:schemeClr>
          </a:solidFill>
          <a:ln>
            <a:noFill/>
          </a:ln>
          <a:effectLst/>
        </p:spPr>
        <p:txBody>
          <a:bodyPr lIns="91434" tIns="45718" rIns="91434" bIns="45718" anchor="ctr"/>
          <a:lstStyle>
            <a:lvl1pPr algn="ctr" rtl="0" eaLnBrk="0" fontAlgn="base" hangingPunct="0">
              <a:spcBef>
                <a:spcPct val="0"/>
              </a:spcBef>
              <a:spcAft>
                <a:spcPct val="0"/>
              </a:spcAft>
              <a:defRPr sz="60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1800" b="1" dirty="0">
                <a:solidFill>
                  <a:srgbClr val="0070C0"/>
                </a:solidFill>
              </a:rPr>
              <a:t>POLE FORMATION – FORMATIONS EN ALTERNANCE</a:t>
            </a:r>
          </a:p>
        </p:txBody>
      </p:sp>
      <p:sp>
        <p:nvSpPr>
          <p:cNvPr id="2080" name="AutoShape 26">
            <a:extLst>
              <a:ext uri="{FF2B5EF4-FFF2-40B4-BE49-F238E27FC236}">
                <a16:creationId xmlns:a16="http://schemas.microsoft.com/office/drawing/2014/main" id="{232F5AAD-DC40-41B1-93D3-DAC60D9E86F6}"/>
              </a:ext>
            </a:extLst>
          </p:cNvPr>
          <p:cNvSpPr>
            <a:spLocks noChangeArrowheads="1"/>
          </p:cNvSpPr>
          <p:nvPr/>
        </p:nvSpPr>
        <p:spPr bwMode="auto">
          <a:xfrm>
            <a:off x="758805" y="8161632"/>
            <a:ext cx="5957266" cy="907459"/>
          </a:xfrm>
          <a:prstGeom prst="flowChartAlternateProcess">
            <a:avLst/>
          </a:prstGeom>
          <a:solidFill>
            <a:srgbClr val="0099FF"/>
          </a:solidFill>
          <a:ln w="9525">
            <a:solidFill>
              <a:srgbClr val="0089CF"/>
            </a:solidFill>
            <a:miter lim="800000"/>
            <a:headEnd/>
            <a:tailEnd/>
          </a:ln>
        </p:spPr>
        <p:txBody>
          <a:bodyPr wrap="none" lIns="83969" tIns="41985" rIns="83969" bIns="41985"/>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1" i="0" u="none" strike="noStrike" kern="1200" cap="none" spc="0" normalizeH="0" baseline="0" noProof="0" dirty="0">
                <a:ln>
                  <a:noFill/>
                </a:ln>
                <a:solidFill>
                  <a:srgbClr val="FFFFFF"/>
                </a:solidFill>
                <a:effectLst/>
                <a:uLnTx/>
                <a:uFillTx/>
                <a:latin typeface="+mn-lt"/>
                <a:ea typeface="+mn-ea"/>
                <a:cs typeface="+mn-cs"/>
              </a:rPr>
              <a:t>POINTS FORTS :</a:t>
            </a:r>
            <a:r>
              <a:rPr kumimoji="0" lang="en-US" sz="1000" b="0" i="0" u="none" strike="noStrike" kern="1200" cap="none" spc="0" normalizeH="0" baseline="0" noProof="0" dirty="0">
                <a:ln>
                  <a:noFill/>
                </a:ln>
                <a:solidFill>
                  <a:srgbClr val="000000"/>
                </a:solidFill>
                <a:effectLst/>
                <a:uLnTx/>
                <a:uFillTx/>
                <a:latin typeface="+mn-lt"/>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1" u="none" strike="noStrike" kern="1200" cap="none" spc="0" normalizeH="0" baseline="0" noProof="0" dirty="0">
                <a:ln>
                  <a:noFill/>
                </a:ln>
                <a:solidFill>
                  <a:srgbClr val="FFFFFF"/>
                </a:solidFill>
                <a:effectLst/>
                <a:uLnTx/>
                <a:uFillTx/>
                <a:latin typeface="+mn-lt"/>
                <a:ea typeface="+mn-ea"/>
                <a:cs typeface="+mn-cs"/>
              </a:rPr>
              <a:t>Formation permettant l’acquisition de diverses compétences rapidement mobilisables  en entreprise.</a:t>
            </a:r>
            <a:r>
              <a:rPr kumimoji="0" lang="en-US" sz="1000" b="0" i="0" u="none" strike="noStrike" kern="1200" cap="none" spc="0" normalizeH="0" baseline="0" noProof="0" dirty="0">
                <a:ln>
                  <a:noFill/>
                </a:ln>
                <a:solidFill>
                  <a:srgbClr val="000000"/>
                </a:solidFill>
                <a:effectLst/>
                <a:uLnTx/>
                <a:uFillTx/>
                <a:latin typeface="+mn-lt"/>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1" u="none" strike="noStrike" kern="1200" cap="none" spc="0" normalizeH="0" baseline="0" noProof="0" dirty="0">
                <a:ln>
                  <a:noFill/>
                </a:ln>
                <a:solidFill>
                  <a:srgbClr val="FFFFFF"/>
                </a:solidFill>
                <a:effectLst/>
                <a:uLnTx/>
                <a:uFillTx/>
                <a:latin typeface="+mn-lt"/>
                <a:ea typeface="+mn-ea"/>
                <a:cs typeface="+mn-cs"/>
              </a:rPr>
              <a:t>Formation modulaire permettant l’utilisation du CPF.</a:t>
            </a: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1" u="none" strike="noStrike" kern="1200" cap="none" spc="0" normalizeH="0" baseline="0" noProof="0" dirty="0">
                <a:ln>
                  <a:noFill/>
                </a:ln>
                <a:solidFill>
                  <a:srgbClr val="FFFFFF"/>
                </a:solidFill>
                <a:effectLst/>
                <a:uLnTx/>
                <a:uFillTx/>
                <a:latin typeface="+mn-lt"/>
                <a:ea typeface="+mn-ea"/>
                <a:cs typeface="+mn-cs"/>
              </a:rPr>
              <a:t>Cette formation est dispensée avec toute l’expertise de la CCI Réunion : 5 sites de formation sur l’île, </a:t>
            </a:r>
            <a:r>
              <a:rPr kumimoji="0" lang="en-US" sz="1000" b="0" i="0" u="none" strike="noStrike" kern="1200" cap="none" spc="0" normalizeH="0" baseline="0" noProof="0" dirty="0">
                <a:ln>
                  <a:noFill/>
                </a:ln>
                <a:solidFill>
                  <a:srgbClr val="000000"/>
                </a:solidFill>
                <a:effectLst/>
                <a:uLnTx/>
                <a:uFillTx/>
                <a:latin typeface="+mn-lt"/>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1" u="none" strike="noStrike" kern="1200" cap="none" spc="0" normalizeH="0" baseline="0" noProof="0" dirty="0">
                <a:ln>
                  <a:noFill/>
                </a:ln>
                <a:solidFill>
                  <a:srgbClr val="FFFFFF"/>
                </a:solidFill>
                <a:effectLst/>
                <a:uLnTx/>
                <a:uFillTx/>
                <a:latin typeface="+mn-lt"/>
                <a:ea typeface="+mn-ea"/>
                <a:cs typeface="+mn-cs"/>
              </a:rPr>
              <a:t>plus de 60 formations en alternance 80 % de réussite aux examens chaque année.</a:t>
            </a:r>
            <a:r>
              <a:rPr kumimoji="0" lang="en-US" sz="1000" b="0" i="0" u="none" strike="noStrike" kern="1200" cap="none" spc="0" normalizeH="0" baseline="0" noProof="0" dirty="0">
                <a:ln>
                  <a:noFill/>
                </a:ln>
                <a:solidFill>
                  <a:srgbClr val="000000"/>
                </a:solidFill>
                <a:effectLst/>
                <a:uLnTx/>
                <a:uFillTx/>
                <a:latin typeface="+mn-lt"/>
                <a:ea typeface="+mn-ea"/>
                <a:cs typeface="+mn-cs"/>
              </a:rPr>
              <a:t>​</a:t>
            </a:r>
          </a:p>
          <a:p>
            <a:pPr eaLnBrk="1" hangingPunct="1">
              <a:spcBef>
                <a:spcPct val="0"/>
              </a:spcBef>
              <a:buFontTx/>
              <a:buNone/>
            </a:pPr>
            <a:endParaRPr lang="fr-FR" altLang="fr-FR" sz="900" i="1" dirty="0">
              <a:solidFill>
                <a:schemeClr val="bg1"/>
              </a:solidFill>
            </a:endParaRPr>
          </a:p>
        </p:txBody>
      </p:sp>
      <p:pic>
        <p:nvPicPr>
          <p:cNvPr id="22" name="Picture 6" descr="Les chiffres clés de l'économie réunionnaise – Accédez en un clic à  l'information économique">
            <a:extLst>
              <a:ext uri="{FF2B5EF4-FFF2-40B4-BE49-F238E27FC236}">
                <a16:creationId xmlns:a16="http://schemas.microsoft.com/office/drawing/2014/main" id="{B82FB05E-0739-4924-A9AA-468C8053BB74}"/>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30120" y="27056"/>
            <a:ext cx="2120896" cy="44529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E1B7AA3F-670F-4FE5-8FEC-3B1B7102F05D}"/>
              </a:ext>
            </a:extLst>
          </p:cNvPr>
          <p:cNvSpPr txBox="1"/>
          <p:nvPr/>
        </p:nvSpPr>
        <p:spPr>
          <a:xfrm>
            <a:off x="523653" y="1448382"/>
            <a:ext cx="6079225" cy="276999"/>
          </a:xfrm>
          <a:prstGeom prst="rect">
            <a:avLst/>
          </a:prstGeom>
          <a:noFill/>
        </p:spPr>
        <p:txBody>
          <a:bodyPr wrap="square" rtlCol="0">
            <a:spAutoFit/>
          </a:bodyPr>
          <a:lstStyle/>
          <a:p>
            <a:pPr algn="ctr"/>
            <a:r>
              <a:rPr kumimoji="0" lang="fr-FR" altLang="fr-FR" sz="1200" b="1" i="0" u="sng" strike="noStrike" kern="1200" cap="none" spc="0" normalizeH="0" baseline="0" noProof="0" dirty="0">
                <a:ln>
                  <a:noFill/>
                </a:ln>
                <a:solidFill>
                  <a:srgbClr val="0066FF"/>
                </a:solidFill>
                <a:effectLst/>
                <a:uLnTx/>
                <a:uFillTx/>
                <a:latin typeface="+mn-lt"/>
                <a:ea typeface="+mn-ea"/>
                <a:cs typeface="Arial" panose="020B0604020202020204" pitchFamily="34" charset="0"/>
                <a:sym typeface="Arial" panose="020B0604020202020204" pitchFamily="34" charset="0"/>
              </a:rPr>
              <a:t>PROGRAMME SYNTHETIQUE DE FORMATION</a:t>
            </a:r>
          </a:p>
        </p:txBody>
      </p:sp>
      <p:sp>
        <p:nvSpPr>
          <p:cNvPr id="9" name="ZoneTexte 8">
            <a:extLst>
              <a:ext uri="{FF2B5EF4-FFF2-40B4-BE49-F238E27FC236}">
                <a16:creationId xmlns:a16="http://schemas.microsoft.com/office/drawing/2014/main" id="{704A7FA5-66B8-282B-51DC-A8F176A9706F}"/>
              </a:ext>
            </a:extLst>
          </p:cNvPr>
          <p:cNvSpPr txBox="1"/>
          <p:nvPr/>
        </p:nvSpPr>
        <p:spPr>
          <a:xfrm>
            <a:off x="4646606" y="61949"/>
            <a:ext cx="2193937" cy="707886"/>
          </a:xfrm>
          <a:prstGeom prst="rect">
            <a:avLst/>
          </a:prstGeom>
          <a:noFill/>
        </p:spPr>
        <p:txBody>
          <a:bodyPr wrap="square">
            <a:spAutoFit/>
          </a:bodyPr>
          <a:lstStyle/>
          <a:p>
            <a:r>
              <a:rPr lang="fr-FR" sz="800" dirty="0"/>
              <a:t>Date maj </a:t>
            </a:r>
            <a:r>
              <a:rPr lang="fr-FR" sz="800"/>
              <a:t>: 22/06/2026</a:t>
            </a:r>
            <a:endParaRPr lang="fr-FR" sz="800" dirty="0"/>
          </a:p>
          <a:p>
            <a:r>
              <a:rPr lang="fr-FR" sz="800" dirty="0"/>
              <a:t>Code RNCP : 40568</a:t>
            </a:r>
          </a:p>
          <a:p>
            <a:r>
              <a:rPr lang="fr-FR" sz="800" dirty="0"/>
              <a:t>Date d’enregistrement : 30/04/2025</a:t>
            </a:r>
          </a:p>
          <a:p>
            <a:r>
              <a:rPr lang="fr-FR" sz="800" dirty="0"/>
              <a:t>Certificateur: CCI FRANCE</a:t>
            </a:r>
          </a:p>
          <a:p>
            <a:r>
              <a:rPr lang="fr-FR" sz="800" dirty="0"/>
              <a:t>Domaine : Vente – Commerce - Achats</a:t>
            </a:r>
            <a:endParaRPr lang="fr-FR" sz="900" dirty="0"/>
          </a:p>
        </p:txBody>
      </p:sp>
      <p:graphicFrame>
        <p:nvGraphicFramePr>
          <p:cNvPr id="11" name="Tableau 10">
            <a:extLst>
              <a:ext uri="{FF2B5EF4-FFF2-40B4-BE49-F238E27FC236}">
                <a16:creationId xmlns:a16="http://schemas.microsoft.com/office/drawing/2014/main" id="{2C99FD5A-1E3C-8E40-1DC8-12061C29CF01}"/>
              </a:ext>
            </a:extLst>
          </p:cNvPr>
          <p:cNvGraphicFramePr>
            <a:graphicFrameLocks noGrp="1"/>
          </p:cNvGraphicFramePr>
          <p:nvPr>
            <p:extLst>
              <p:ext uri="{D42A27DB-BD31-4B8C-83A1-F6EECF244321}">
                <p14:modId xmlns:p14="http://schemas.microsoft.com/office/powerpoint/2010/main" val="3373974428"/>
              </p:ext>
            </p:extLst>
          </p:nvPr>
        </p:nvGraphicFramePr>
        <p:xfrm>
          <a:off x="1495329" y="2136775"/>
          <a:ext cx="4135871" cy="5280811"/>
        </p:xfrm>
        <a:graphic>
          <a:graphicData uri="http://schemas.openxmlformats.org/drawingml/2006/table">
            <a:tbl>
              <a:tblPr firstRow="1" firstCol="1" bandRow="1"/>
              <a:tblGrid>
                <a:gridCol w="25400">
                  <a:extLst>
                    <a:ext uri="{9D8B030D-6E8A-4147-A177-3AD203B41FA5}">
                      <a16:colId xmlns:a16="http://schemas.microsoft.com/office/drawing/2014/main" val="795900760"/>
                    </a:ext>
                  </a:extLst>
                </a:gridCol>
                <a:gridCol w="4110471">
                  <a:extLst>
                    <a:ext uri="{9D8B030D-6E8A-4147-A177-3AD203B41FA5}">
                      <a16:colId xmlns:a16="http://schemas.microsoft.com/office/drawing/2014/main" val="422322216"/>
                    </a:ext>
                  </a:extLst>
                </a:gridCol>
              </a:tblGrid>
              <a:tr h="45481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gn="ctr">
                        <a:lnSpc>
                          <a:spcPct val="107000"/>
                        </a:lnSpc>
                        <a:spcAft>
                          <a:spcPts val="800"/>
                        </a:spcAft>
                        <a:buNone/>
                      </a:pPr>
                      <a:r>
                        <a:rPr lang="fr-FR" sz="10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Bloc 1 - Élaborer le plan opérationnel de développement commercial omnicanal</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extLst>
                  <a:ext uri="{0D108BD9-81ED-4DB2-BD59-A6C34878D82A}">
                    <a16:rowId xmlns:a16="http://schemas.microsoft.com/office/drawing/2014/main" val="3766551941"/>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Mener une veille stratégique &amp; intelligence concurrentielle</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2300503909"/>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Analyser son portefeuille clients &amp; segmenter</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4124510847"/>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Définir les axes marketing &amp; opportunités commerciales</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1394772398"/>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Construire le plan de développement et les outils de pilotage</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2217398455"/>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Présenter &amp; négocier le plan de développement auprès de la direction</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3166868409"/>
                  </a:ext>
                </a:extLst>
              </a:tr>
              <a:tr h="238038">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gn="ctr">
                        <a:lnSpc>
                          <a:spcPct val="107000"/>
                        </a:lnSpc>
                        <a:spcAft>
                          <a:spcPts val="800"/>
                        </a:spcAft>
                        <a:buNone/>
                      </a:pPr>
                      <a:r>
                        <a:rPr lang="fr-FR" sz="10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Bloc 2 - Déployer la stratégie de prospection commerciale</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extLst>
                  <a:ext uri="{0D108BD9-81ED-4DB2-BD59-A6C34878D82A}">
                    <a16:rowId xmlns:a16="http://schemas.microsoft.com/office/drawing/2014/main" val="165514364"/>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Identifier les marchés &amp; cibles prioritaires </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3751566359"/>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Élaborer un plan de prospection omnicanale</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1070243319"/>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Créer du contenus &amp; outils de prospection</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2730914802"/>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Analyser et suivre &amp; optimiser les campagnes de prospection </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3348876219"/>
                  </a:ext>
                </a:extLst>
              </a:tr>
              <a:tr h="238038">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gn="ctr">
                        <a:lnSpc>
                          <a:spcPct val="107000"/>
                        </a:lnSpc>
                        <a:spcAft>
                          <a:spcPts val="800"/>
                        </a:spcAft>
                        <a:buNone/>
                      </a:pPr>
                      <a:r>
                        <a:rPr lang="fr-FR" sz="10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Bloc 3 - Construire et négocier une offre commerciale</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extLst>
                  <a:ext uri="{0D108BD9-81ED-4DB2-BD59-A6C34878D82A}">
                    <a16:rowId xmlns:a16="http://schemas.microsoft.com/office/drawing/2014/main" val="4116181505"/>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Diagnostic du besoin client</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2602729110"/>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Construire, chiffrer et rédiger une offre commerciale</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2757994404"/>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a:noFill/>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Préparer et conduire un entretien de négociation</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543107521"/>
                  </a:ext>
                </a:extLst>
              </a:tr>
              <a:tr h="258026">
                <a:tc>
                  <a:txBody>
                    <a:bodyPr/>
                    <a:lstStyle/>
                    <a:p>
                      <a:pPr>
                        <a:lnSpc>
                          <a:spcPct val="107000"/>
                        </a:lnSpc>
                        <a:spcAft>
                          <a:spcPts val="800"/>
                        </a:spcAft>
                        <a:buNone/>
                      </a:pPr>
                      <a:r>
                        <a:rPr lang="fr-FR" sz="1100" kern="100">
                          <a:effectLst/>
                          <a:latin typeface="Arial" panose="020B0604020202020204" pitchFamily="34" charset="0"/>
                          <a:ea typeface="Aptos" panose="020B0004020202020204" pitchFamily="34" charset="0"/>
                          <a:cs typeface="Arial" panose="020B0604020202020204" pitchFamily="34" charset="0"/>
                        </a:rPr>
                        <a:t> </a:t>
                      </a:r>
                    </a:p>
                  </a:txBody>
                  <a:tcPr marL="0" marR="0" marT="0" marB="0" anchor="ctr">
                    <a:lnL>
                      <a:noFill/>
                    </a:lnL>
                    <a:lnR w="12700" cap="flat" cmpd="sng" algn="ctr">
                      <a:solidFill>
                        <a:srgbClr val="4F81BD"/>
                      </a:solidFill>
                      <a:prstDash val="solid"/>
                      <a:round/>
                      <a:headEnd type="none" w="med" len="med"/>
                      <a:tailEnd type="none" w="med" len="med"/>
                    </a:lnR>
                    <a:lnT>
                      <a:noFill/>
                    </a:lnT>
                    <a:lnB w="12700" cap="flat" cmpd="sng" algn="ctr">
                      <a:solidFill>
                        <a:srgbClr val="4F81BD"/>
                      </a:solidFill>
                      <a:prstDash val="solid"/>
                      <a:round/>
                      <a:headEnd type="none" w="med" len="med"/>
                      <a:tailEnd type="none" w="med" len="med"/>
                    </a:lnB>
                    <a:noFill/>
                  </a:tcPr>
                </a:tc>
                <a:tc>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Suivre et développer la relation client</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extLst>
                  <a:ext uri="{0D108BD9-81ED-4DB2-BD59-A6C34878D82A}">
                    <a16:rowId xmlns:a16="http://schemas.microsoft.com/office/drawing/2014/main" val="1920361378"/>
                  </a:ext>
                </a:extLst>
              </a:tr>
              <a:tr h="221503">
                <a:tc gridSpan="2">
                  <a:txBody>
                    <a:bodyPr/>
                    <a:lstStyle/>
                    <a:p>
                      <a:pPr algn="ctr">
                        <a:lnSpc>
                          <a:spcPct val="107000"/>
                        </a:lnSpc>
                        <a:spcAft>
                          <a:spcPts val="800"/>
                        </a:spcAft>
                        <a:buNone/>
                      </a:pPr>
                      <a:r>
                        <a:rPr lang="fr-FR" sz="10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Bloc 4 - Piloter l’activité et les équipes commerciales en mode projet</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fr-FR"/>
                    </a:p>
                  </a:txBody>
                  <a:tcPr/>
                </a:tc>
                <a:extLst>
                  <a:ext uri="{0D108BD9-81ED-4DB2-BD59-A6C34878D82A}">
                    <a16:rowId xmlns:a16="http://schemas.microsoft.com/office/drawing/2014/main" val="3064965555"/>
                  </a:ext>
                </a:extLst>
              </a:tr>
              <a:tr h="258026">
                <a:tc gridSpan="2">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Organiser &amp; conduire un projet commercial</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hMerge="1">
                  <a:txBody>
                    <a:bodyPr/>
                    <a:lstStyle/>
                    <a:p>
                      <a:endParaRPr lang="fr-FR"/>
                    </a:p>
                  </a:txBody>
                  <a:tcPr/>
                </a:tc>
                <a:extLst>
                  <a:ext uri="{0D108BD9-81ED-4DB2-BD59-A6C34878D82A}">
                    <a16:rowId xmlns:a16="http://schemas.microsoft.com/office/drawing/2014/main" val="4293128274"/>
                  </a:ext>
                </a:extLst>
              </a:tr>
              <a:tr h="258026">
                <a:tc gridSpan="2">
                  <a:txBody>
                    <a:bodyPr/>
                    <a:lstStyle/>
                    <a:p>
                      <a:pPr>
                        <a:lnSpc>
                          <a:spcPct val="107000"/>
                        </a:lnSpc>
                        <a:spcAft>
                          <a:spcPts val="800"/>
                        </a:spcAft>
                        <a:buNone/>
                      </a:pPr>
                      <a:r>
                        <a:rPr lang="fr-FR" sz="1000" kern="0">
                          <a:effectLst/>
                          <a:latin typeface="Calibri" panose="020F0502020204030204" pitchFamily="34" charset="0"/>
                          <a:ea typeface="Calibri" panose="020F0502020204030204" pitchFamily="34" charset="0"/>
                          <a:cs typeface="Arial" panose="020B0604020202020204" pitchFamily="34" charset="0"/>
                        </a:rPr>
                        <a:t>Coordonner l’équipe projet</a:t>
                      </a:r>
                      <a:endParaRPr lang="fr-FR" sz="1100" kern="10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hMerge="1">
                  <a:txBody>
                    <a:bodyPr/>
                    <a:lstStyle/>
                    <a:p>
                      <a:endParaRPr lang="fr-FR"/>
                    </a:p>
                  </a:txBody>
                  <a:tcPr/>
                </a:tc>
                <a:extLst>
                  <a:ext uri="{0D108BD9-81ED-4DB2-BD59-A6C34878D82A}">
                    <a16:rowId xmlns:a16="http://schemas.microsoft.com/office/drawing/2014/main" val="3034737179"/>
                  </a:ext>
                </a:extLst>
              </a:tr>
              <a:tr h="258026">
                <a:tc gridSpan="2">
                  <a:txBody>
                    <a:bodyPr/>
                    <a:lstStyle/>
                    <a:p>
                      <a:pPr>
                        <a:lnSpc>
                          <a:spcPct val="107000"/>
                        </a:lnSpc>
                        <a:spcAft>
                          <a:spcPts val="800"/>
                        </a:spcAft>
                        <a:buNone/>
                      </a:pPr>
                      <a:r>
                        <a:rPr lang="fr-FR" sz="1000" kern="0" dirty="0">
                          <a:effectLst/>
                          <a:latin typeface="Calibri" panose="020F0502020204030204" pitchFamily="34" charset="0"/>
                          <a:ea typeface="Calibri" panose="020F0502020204030204" pitchFamily="34" charset="0"/>
                          <a:cs typeface="Arial" panose="020B0604020202020204" pitchFamily="34" charset="0"/>
                        </a:rPr>
                        <a:t>Suivi, évaluation &amp; </a:t>
                      </a:r>
                      <a:r>
                        <a:rPr lang="fr-FR" sz="1000" kern="0" dirty="0" err="1">
                          <a:effectLst/>
                          <a:latin typeface="Calibri" panose="020F0502020204030204" pitchFamily="34" charset="0"/>
                          <a:ea typeface="Calibri" panose="020F0502020204030204" pitchFamily="34" charset="0"/>
                          <a:cs typeface="Arial" panose="020B0604020202020204" pitchFamily="34" charset="0"/>
                        </a:rPr>
                        <a:t>reporting</a:t>
                      </a:r>
                      <a:r>
                        <a:rPr lang="fr-FR" sz="1000" kern="0" dirty="0">
                          <a:effectLst/>
                          <a:latin typeface="Calibri" panose="020F0502020204030204" pitchFamily="34" charset="0"/>
                          <a:ea typeface="Calibri" panose="020F0502020204030204" pitchFamily="34" charset="0"/>
                          <a:cs typeface="Arial" panose="020B0604020202020204" pitchFamily="34" charset="0"/>
                        </a:rPr>
                        <a:t> de la performance commerciale</a:t>
                      </a:r>
                      <a:endParaRPr lang="fr-FR" sz="1100" kern="100" dirty="0">
                        <a:effectLst/>
                        <a:latin typeface="Arial" panose="020B0604020202020204" pitchFamily="34" charset="0"/>
                        <a:ea typeface="Aptos" panose="020B0004020202020204" pitchFamily="34" charset="0"/>
                        <a:cs typeface="Arial" panose="020B0604020202020204" pitchFamily="34" charset="0"/>
                      </a:endParaRPr>
                    </a:p>
                  </a:txBody>
                  <a:tcPr marL="0" marR="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noFill/>
                  </a:tcPr>
                </a:tc>
                <a:tc hMerge="1">
                  <a:txBody>
                    <a:bodyPr/>
                    <a:lstStyle/>
                    <a:p>
                      <a:endParaRPr lang="fr-FR"/>
                    </a:p>
                  </a:txBody>
                  <a:tcPr/>
                </a:tc>
                <a:extLst>
                  <a:ext uri="{0D108BD9-81ED-4DB2-BD59-A6C34878D82A}">
                    <a16:rowId xmlns:a16="http://schemas.microsoft.com/office/drawing/2014/main" val="568116012"/>
                  </a:ext>
                </a:extLst>
              </a:tr>
            </a:tbl>
          </a:graphicData>
        </a:graphic>
      </p:graphicFrame>
      <p:pic>
        <p:nvPicPr>
          <p:cNvPr id="13" name="Image 12">
            <a:extLst>
              <a:ext uri="{FF2B5EF4-FFF2-40B4-BE49-F238E27FC236}">
                <a16:creationId xmlns:a16="http://schemas.microsoft.com/office/drawing/2014/main" id="{414B2418-03F7-B214-E7A2-D1057B355E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73216" y="9291703"/>
            <a:ext cx="1129905" cy="428785"/>
          </a:xfrm>
          <a:prstGeom prst="rect">
            <a:avLst/>
          </a:prstGeom>
          <a:noFill/>
        </p:spPr>
      </p:pic>
      <p:grpSp>
        <p:nvGrpSpPr>
          <p:cNvPr id="3" name="Groupe 2">
            <a:extLst>
              <a:ext uri="{FF2B5EF4-FFF2-40B4-BE49-F238E27FC236}">
                <a16:creationId xmlns:a16="http://schemas.microsoft.com/office/drawing/2014/main" id="{975D3905-8027-42A2-AA9E-DC3C942C51B2}"/>
              </a:ext>
            </a:extLst>
          </p:cNvPr>
          <p:cNvGrpSpPr/>
          <p:nvPr/>
        </p:nvGrpSpPr>
        <p:grpSpPr>
          <a:xfrm>
            <a:off x="2513275" y="9374974"/>
            <a:ext cx="2280975" cy="300838"/>
            <a:chOff x="0" y="0"/>
            <a:chExt cx="2716530" cy="451485"/>
          </a:xfrm>
        </p:grpSpPr>
        <p:pic>
          <p:nvPicPr>
            <p:cNvPr id="6" name="object 33">
              <a:extLst>
                <a:ext uri="{FF2B5EF4-FFF2-40B4-BE49-F238E27FC236}">
                  <a16:creationId xmlns:a16="http://schemas.microsoft.com/office/drawing/2014/main" id="{70C18A1A-E56B-AF77-EFD8-C323759F4E5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81050" y="0"/>
              <a:ext cx="1935480" cy="451485"/>
            </a:xfrm>
            <a:prstGeom prst="rect">
              <a:avLst/>
            </a:prstGeom>
          </p:spPr>
        </p:pic>
        <p:pic>
          <p:nvPicPr>
            <p:cNvPr id="7" name="Image 6">
              <a:extLst>
                <a:ext uri="{FF2B5EF4-FFF2-40B4-BE49-F238E27FC236}">
                  <a16:creationId xmlns:a16="http://schemas.microsoft.com/office/drawing/2014/main" id="{B1C4E073-1427-8411-A760-D1B543814C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8100"/>
              <a:ext cx="515620" cy="400050"/>
            </a:xfrm>
            <a:prstGeom prst="rect">
              <a:avLst/>
            </a:prstGeom>
          </p:spPr>
        </p:pic>
      </p:grpSp>
    </p:spTree>
    <p:extLst>
      <p:ext uri="{BB962C8B-B14F-4D97-AF65-F5344CB8AC3E}">
        <p14:creationId xmlns:p14="http://schemas.microsoft.com/office/powerpoint/2010/main" val="1541282947"/>
      </p:ext>
    </p:extLst>
  </p:cSld>
  <p:clrMapOvr>
    <a:masterClrMapping/>
  </p:clrMapOvr>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E4978D0731378459F8E61F455405113" ma:contentTypeVersion="8" ma:contentTypeDescription="Crée un document." ma:contentTypeScope="" ma:versionID="cca3eb50d25a95c2156162d50e06a20e">
  <xsd:schema xmlns:xsd="http://www.w3.org/2001/XMLSchema" xmlns:xs="http://www.w3.org/2001/XMLSchema" xmlns:p="http://schemas.microsoft.com/office/2006/metadata/properties" xmlns:ns2="446081e9-b303-4470-9fb4-a86f69248dab" xmlns:ns3="3f96ac2c-d993-42bc-a5b2-2f870e653da3" targetNamespace="http://schemas.microsoft.com/office/2006/metadata/properties" ma:root="true" ma:fieldsID="6a8c380a17d0d2ed78e93cb6011d5cdd" ns2:_="" ns3:_="">
    <xsd:import namespace="446081e9-b303-4470-9fb4-a86f69248dab"/>
    <xsd:import namespace="3f96ac2c-d993-42bc-a5b2-2f870e653da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6081e9-b303-4470-9fb4-a86f69248d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96ac2c-d993-42bc-a5b2-2f870e653da3"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736DB1-EA18-488B-AF49-06AD775200F2}">
  <ds:schemaRefs>
    <ds:schemaRef ds:uri="http://purl.org/dc/elements/1.1/"/>
    <ds:schemaRef ds:uri="446081e9-b303-4470-9fb4-a86f69248dab"/>
    <ds:schemaRef ds:uri="http://purl.org/dc/dcmitype/"/>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schemas.microsoft.com/office/infopath/2007/PartnerControls"/>
    <ds:schemaRef ds:uri="3f96ac2c-d993-42bc-a5b2-2f870e653da3"/>
    <ds:schemaRef ds:uri="http://www.w3.org/XML/1998/namespace"/>
  </ds:schemaRefs>
</ds:datastoreItem>
</file>

<file path=customXml/itemProps2.xml><?xml version="1.0" encoding="utf-8"?>
<ds:datastoreItem xmlns:ds="http://schemas.openxmlformats.org/officeDocument/2006/customXml" ds:itemID="{A366CBE6-AEFB-4681-B853-C82D2E74FA69}">
  <ds:schemaRefs>
    <ds:schemaRef ds:uri="http://schemas.microsoft.com/sharepoint/v3/contenttype/forms"/>
  </ds:schemaRefs>
</ds:datastoreItem>
</file>

<file path=customXml/itemProps3.xml><?xml version="1.0" encoding="utf-8"?>
<ds:datastoreItem xmlns:ds="http://schemas.openxmlformats.org/officeDocument/2006/customXml" ds:itemID="{3A20E1D7-D478-4419-8970-13A00484E7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6081e9-b303-4470-9fb4-a86f69248dab"/>
    <ds:schemaRef ds:uri="3f96ac2c-d993-42bc-a5b2-2f870e653d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3084</TotalTime>
  <Words>1011</Words>
  <Application>Microsoft Office PowerPoint</Application>
  <PresentationFormat>Format A4 (210 x 297 mm)</PresentationFormat>
  <Paragraphs>141</Paragraphs>
  <Slides>2</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vt:i4>
      </vt:variant>
    </vt:vector>
  </HeadingPairs>
  <TitlesOfParts>
    <vt:vector size="5" baseType="lpstr">
      <vt:lpstr>Arial</vt:lpstr>
      <vt:lpstr>Calibri</vt:lpstr>
      <vt:lpstr>Modèle par défaut</vt:lpstr>
      <vt:lpstr>Présentation PowerPoint</vt:lpstr>
      <vt:lpstr>Présentation PowerPoint</vt:lpstr>
    </vt:vector>
  </TitlesOfParts>
  <Company>CCI REUNION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cgonthier</dc:creator>
  <cp:lastModifiedBy>MAILLOT Richenelle</cp:lastModifiedBy>
  <cp:revision>207</cp:revision>
  <cp:lastPrinted>2026-02-19T05:27:32Z</cp:lastPrinted>
  <dcterms:created xsi:type="dcterms:W3CDTF">2012-05-04T06:49:04Z</dcterms:created>
  <dcterms:modified xsi:type="dcterms:W3CDTF">2026-09-22T11:38:48Z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0x010100EE4978D0731378459F8E61F455405113</vt:lpwstr>
  </property>
</Properties>
</file>