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8" r:id="rId5"/>
    <p:sldId id="259" r:id="rId6"/>
  </p:sldIdLst>
  <p:sldSz cx="6858000" cy="9906000" type="A4"/>
  <p:notesSz cx="6799263" cy="9929813"/>
  <p:defaultTextStyle>
    <a:defPPr>
      <a:defRPr lang="fr-F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3366FF"/>
    <a:srgbClr val="00C3FF"/>
    <a:srgbClr val="00B9F2"/>
    <a:srgbClr val="0099FF"/>
    <a:srgbClr val="0089C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62F435-0B10-420C-A633-374A292CA804}" v="1" dt="2026-06-22T18:57:54.95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43" d="100"/>
          <a:sy n="143" d="100"/>
        </p:scale>
        <p:origin x="672" y="82"/>
      </p:cViewPr>
      <p:guideLst>
        <p:guide orient="horz" pos="3120"/>
        <p:guide pos="216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857250" y="1620838"/>
            <a:ext cx="5143500" cy="3449637"/>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857250" y="5202238"/>
            <a:ext cx="5143500" cy="23923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Rectangle 4">
            <a:extLst>
              <a:ext uri="{FF2B5EF4-FFF2-40B4-BE49-F238E27FC236}">
                <a16:creationId xmlns:a16="http://schemas.microsoft.com/office/drawing/2014/main" id="{B59111E9-5DC8-4968-8FAF-45134D24960C}"/>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FB3BEC96-CA6E-4CBE-8AC1-3C5F541E61EE}"/>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CCFAF1CE-F6E4-4F2D-9AFC-C607D476AF55}"/>
              </a:ext>
            </a:extLst>
          </p:cNvPr>
          <p:cNvSpPr>
            <a:spLocks noGrp="1" noChangeArrowheads="1"/>
          </p:cNvSpPr>
          <p:nvPr>
            <p:ph type="sldNum" sz="quarter" idx="12"/>
          </p:nvPr>
        </p:nvSpPr>
        <p:spPr>
          <a:ln/>
        </p:spPr>
        <p:txBody>
          <a:bodyPr/>
          <a:lstStyle>
            <a:lvl1pPr>
              <a:defRPr/>
            </a:lvl1pPr>
          </a:lstStyle>
          <a:p>
            <a:pPr>
              <a:defRPr/>
            </a:pPr>
            <a:fld id="{1DA30628-1366-4D0F-A05E-C819684E8147}" type="slidenum">
              <a:rPr lang="fr-FR" altLang="fr-FR"/>
              <a:pPr>
                <a:defRPr/>
              </a:pPr>
              <a:t>‹N°›</a:t>
            </a:fld>
            <a:endParaRPr lang="fr-FR" altLang="fr-FR"/>
          </a:p>
        </p:txBody>
      </p:sp>
    </p:spTree>
    <p:extLst>
      <p:ext uri="{BB962C8B-B14F-4D97-AF65-F5344CB8AC3E}">
        <p14:creationId xmlns:p14="http://schemas.microsoft.com/office/powerpoint/2010/main" val="3001048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A8E9EEF8-FBEB-47CF-8463-87B9C5F7D514}"/>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554ECB5D-4AA3-4F33-A663-DF712A3DB88A}"/>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C23FB7D5-DE4C-4414-964A-6675AA48C8E6}"/>
              </a:ext>
            </a:extLst>
          </p:cNvPr>
          <p:cNvSpPr>
            <a:spLocks noGrp="1" noChangeArrowheads="1"/>
          </p:cNvSpPr>
          <p:nvPr>
            <p:ph type="sldNum" sz="quarter" idx="12"/>
          </p:nvPr>
        </p:nvSpPr>
        <p:spPr>
          <a:ln/>
        </p:spPr>
        <p:txBody>
          <a:bodyPr/>
          <a:lstStyle>
            <a:lvl1pPr>
              <a:defRPr/>
            </a:lvl1pPr>
          </a:lstStyle>
          <a:p>
            <a:pPr>
              <a:defRPr/>
            </a:pPr>
            <a:fld id="{76DB5C3F-C0C1-4A9C-885D-5BAF8DE4488C}" type="slidenum">
              <a:rPr lang="fr-FR" altLang="fr-FR"/>
              <a:pPr>
                <a:defRPr/>
              </a:pPr>
              <a:t>‹N°›</a:t>
            </a:fld>
            <a:endParaRPr lang="fr-FR" altLang="fr-FR"/>
          </a:p>
        </p:txBody>
      </p:sp>
    </p:spTree>
    <p:extLst>
      <p:ext uri="{BB962C8B-B14F-4D97-AF65-F5344CB8AC3E}">
        <p14:creationId xmlns:p14="http://schemas.microsoft.com/office/powerpoint/2010/main" val="29457953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468313" y="2470150"/>
            <a:ext cx="5915025" cy="4119563"/>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468313" y="6629400"/>
            <a:ext cx="5915025" cy="2166938"/>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a:t>Modifier les styles du texte du masque</a:t>
            </a:r>
          </a:p>
        </p:txBody>
      </p:sp>
      <p:sp>
        <p:nvSpPr>
          <p:cNvPr id="4" name="Rectangle 4">
            <a:extLst>
              <a:ext uri="{FF2B5EF4-FFF2-40B4-BE49-F238E27FC236}">
                <a16:creationId xmlns:a16="http://schemas.microsoft.com/office/drawing/2014/main" id="{D450CB02-876F-47B2-A2D0-EAA9CE4AD1CF}"/>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B43650F1-7483-469B-9339-6577F35C3191}"/>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9D5EDF59-4CBF-4F17-AACC-46E2B6C4F6B0}"/>
              </a:ext>
            </a:extLst>
          </p:cNvPr>
          <p:cNvSpPr>
            <a:spLocks noGrp="1" noChangeArrowheads="1"/>
          </p:cNvSpPr>
          <p:nvPr>
            <p:ph type="sldNum" sz="quarter" idx="12"/>
          </p:nvPr>
        </p:nvSpPr>
        <p:spPr>
          <a:ln/>
        </p:spPr>
        <p:txBody>
          <a:bodyPr/>
          <a:lstStyle>
            <a:lvl1pPr>
              <a:defRPr/>
            </a:lvl1pPr>
          </a:lstStyle>
          <a:p>
            <a:pPr>
              <a:defRPr/>
            </a:pPr>
            <a:fld id="{44469C00-1CF0-4392-B203-03C7AEB7FE97}" type="slidenum">
              <a:rPr lang="fr-FR" altLang="fr-FR"/>
              <a:pPr>
                <a:defRPr/>
              </a:pPr>
              <a:t>‹N°›</a:t>
            </a:fld>
            <a:endParaRPr lang="fr-FR" altLang="fr-FR"/>
          </a:p>
        </p:txBody>
      </p:sp>
    </p:spTree>
    <p:extLst>
      <p:ext uri="{BB962C8B-B14F-4D97-AF65-F5344CB8AC3E}">
        <p14:creationId xmlns:p14="http://schemas.microsoft.com/office/powerpoint/2010/main" val="2682899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342900" y="2311400"/>
            <a:ext cx="3009900" cy="65373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3505200" y="2311400"/>
            <a:ext cx="3009900" cy="6537325"/>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Rectangle 4">
            <a:extLst>
              <a:ext uri="{FF2B5EF4-FFF2-40B4-BE49-F238E27FC236}">
                <a16:creationId xmlns:a16="http://schemas.microsoft.com/office/drawing/2014/main" id="{4B487811-536E-4F12-90EE-47C76F603F82}"/>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6" name="Rectangle 5">
            <a:extLst>
              <a:ext uri="{FF2B5EF4-FFF2-40B4-BE49-F238E27FC236}">
                <a16:creationId xmlns:a16="http://schemas.microsoft.com/office/drawing/2014/main" id="{F7925B9C-15E5-4B3F-8110-52FF05595B62}"/>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7" name="Rectangle 6">
            <a:extLst>
              <a:ext uri="{FF2B5EF4-FFF2-40B4-BE49-F238E27FC236}">
                <a16:creationId xmlns:a16="http://schemas.microsoft.com/office/drawing/2014/main" id="{0BAD797A-1746-437D-B467-EDEA703557F8}"/>
              </a:ext>
            </a:extLst>
          </p:cNvPr>
          <p:cNvSpPr>
            <a:spLocks noGrp="1" noChangeArrowheads="1"/>
          </p:cNvSpPr>
          <p:nvPr>
            <p:ph type="sldNum" sz="quarter" idx="12"/>
          </p:nvPr>
        </p:nvSpPr>
        <p:spPr>
          <a:ln/>
        </p:spPr>
        <p:txBody>
          <a:bodyPr/>
          <a:lstStyle>
            <a:lvl1pPr>
              <a:defRPr/>
            </a:lvl1pPr>
          </a:lstStyle>
          <a:p>
            <a:pPr>
              <a:defRPr/>
            </a:pPr>
            <a:fld id="{8CC657CD-962B-435B-8D99-F972B612E9B6}" type="slidenum">
              <a:rPr lang="fr-FR" altLang="fr-FR"/>
              <a:pPr>
                <a:defRPr/>
              </a:pPr>
              <a:t>‹N°›</a:t>
            </a:fld>
            <a:endParaRPr lang="fr-FR" altLang="fr-FR"/>
          </a:p>
        </p:txBody>
      </p:sp>
    </p:spTree>
    <p:extLst>
      <p:ext uri="{BB962C8B-B14F-4D97-AF65-F5344CB8AC3E}">
        <p14:creationId xmlns:p14="http://schemas.microsoft.com/office/powerpoint/2010/main" val="3302987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73075" y="527050"/>
            <a:ext cx="5915025" cy="1914525"/>
          </a:xfrm>
        </p:spPr>
        <p:txBody>
          <a:bodyPr/>
          <a:lstStyle/>
          <a:p>
            <a:r>
              <a:rPr lang="fr-FR"/>
              <a:t>Modifiez le style du titre</a:t>
            </a:r>
          </a:p>
        </p:txBody>
      </p:sp>
      <p:sp>
        <p:nvSpPr>
          <p:cNvPr id="3" name="Espace réservé du texte 2"/>
          <p:cNvSpPr>
            <a:spLocks noGrp="1"/>
          </p:cNvSpPr>
          <p:nvPr>
            <p:ph type="body" idx="1"/>
          </p:nvPr>
        </p:nvSpPr>
        <p:spPr>
          <a:xfrm>
            <a:off x="473075" y="2428875"/>
            <a:ext cx="2900363"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473075" y="3617913"/>
            <a:ext cx="2900363" cy="53228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3471863" y="2428875"/>
            <a:ext cx="2916237" cy="11890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3471863" y="3617913"/>
            <a:ext cx="2916237" cy="5322887"/>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4">
            <a:extLst>
              <a:ext uri="{FF2B5EF4-FFF2-40B4-BE49-F238E27FC236}">
                <a16:creationId xmlns:a16="http://schemas.microsoft.com/office/drawing/2014/main" id="{CB12BA26-8C37-4C36-BBF1-424B0809AACE}"/>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8" name="Rectangle 5">
            <a:extLst>
              <a:ext uri="{FF2B5EF4-FFF2-40B4-BE49-F238E27FC236}">
                <a16:creationId xmlns:a16="http://schemas.microsoft.com/office/drawing/2014/main" id="{81619845-D52B-4540-A8C5-C4FFAAB30CFE}"/>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9" name="Rectangle 6">
            <a:extLst>
              <a:ext uri="{FF2B5EF4-FFF2-40B4-BE49-F238E27FC236}">
                <a16:creationId xmlns:a16="http://schemas.microsoft.com/office/drawing/2014/main" id="{3E4C8BC3-B3B6-4FF5-B312-44D21F4463BF}"/>
              </a:ext>
            </a:extLst>
          </p:cNvPr>
          <p:cNvSpPr>
            <a:spLocks noGrp="1" noChangeArrowheads="1"/>
          </p:cNvSpPr>
          <p:nvPr>
            <p:ph type="sldNum" sz="quarter" idx="12"/>
          </p:nvPr>
        </p:nvSpPr>
        <p:spPr>
          <a:ln/>
        </p:spPr>
        <p:txBody>
          <a:bodyPr/>
          <a:lstStyle>
            <a:lvl1pPr>
              <a:defRPr/>
            </a:lvl1pPr>
          </a:lstStyle>
          <a:p>
            <a:pPr>
              <a:defRPr/>
            </a:pPr>
            <a:fld id="{3781720E-881E-4C81-8470-8D9BBFD67EA9}" type="slidenum">
              <a:rPr lang="fr-FR" altLang="fr-FR"/>
              <a:pPr>
                <a:defRPr/>
              </a:pPr>
              <a:t>‹N°›</a:t>
            </a:fld>
            <a:endParaRPr lang="fr-FR" altLang="fr-FR"/>
          </a:p>
        </p:txBody>
      </p:sp>
    </p:spTree>
    <p:extLst>
      <p:ext uri="{BB962C8B-B14F-4D97-AF65-F5344CB8AC3E}">
        <p14:creationId xmlns:p14="http://schemas.microsoft.com/office/powerpoint/2010/main" val="327508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Rectangle 4">
            <a:extLst>
              <a:ext uri="{FF2B5EF4-FFF2-40B4-BE49-F238E27FC236}">
                <a16:creationId xmlns:a16="http://schemas.microsoft.com/office/drawing/2014/main" id="{E97AF069-D344-4BE3-9DDC-29B8B7729D89}"/>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4" name="Rectangle 5">
            <a:extLst>
              <a:ext uri="{FF2B5EF4-FFF2-40B4-BE49-F238E27FC236}">
                <a16:creationId xmlns:a16="http://schemas.microsoft.com/office/drawing/2014/main" id="{C48B65EA-540D-4E56-9A6F-3AA04EAC1A4C}"/>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5" name="Rectangle 6">
            <a:extLst>
              <a:ext uri="{FF2B5EF4-FFF2-40B4-BE49-F238E27FC236}">
                <a16:creationId xmlns:a16="http://schemas.microsoft.com/office/drawing/2014/main" id="{1261F1ED-B010-4857-8071-CBB090DB45B9}"/>
              </a:ext>
            </a:extLst>
          </p:cNvPr>
          <p:cNvSpPr>
            <a:spLocks noGrp="1" noChangeArrowheads="1"/>
          </p:cNvSpPr>
          <p:nvPr>
            <p:ph type="sldNum" sz="quarter" idx="12"/>
          </p:nvPr>
        </p:nvSpPr>
        <p:spPr>
          <a:ln/>
        </p:spPr>
        <p:txBody>
          <a:bodyPr/>
          <a:lstStyle>
            <a:lvl1pPr>
              <a:defRPr/>
            </a:lvl1pPr>
          </a:lstStyle>
          <a:p>
            <a:pPr>
              <a:defRPr/>
            </a:pPr>
            <a:fld id="{B0676B2C-E8DB-4602-87D6-7C0D491D11EB}" type="slidenum">
              <a:rPr lang="fr-FR" altLang="fr-FR"/>
              <a:pPr>
                <a:defRPr/>
              </a:pPr>
              <a:t>‹N°›</a:t>
            </a:fld>
            <a:endParaRPr lang="fr-FR" altLang="fr-FR"/>
          </a:p>
        </p:txBody>
      </p:sp>
    </p:spTree>
    <p:extLst>
      <p:ext uri="{BB962C8B-B14F-4D97-AF65-F5344CB8AC3E}">
        <p14:creationId xmlns:p14="http://schemas.microsoft.com/office/powerpoint/2010/main" val="3424736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82CDCDC-820F-424C-8E41-6D3259266E05}"/>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3" name="Rectangle 5">
            <a:extLst>
              <a:ext uri="{FF2B5EF4-FFF2-40B4-BE49-F238E27FC236}">
                <a16:creationId xmlns:a16="http://schemas.microsoft.com/office/drawing/2014/main" id="{BCD727CC-8BFB-4CB9-B4C9-47302F909C81}"/>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4" name="Rectangle 6">
            <a:extLst>
              <a:ext uri="{FF2B5EF4-FFF2-40B4-BE49-F238E27FC236}">
                <a16:creationId xmlns:a16="http://schemas.microsoft.com/office/drawing/2014/main" id="{7883F0FE-8A94-4445-A09F-428C23628792}"/>
              </a:ext>
            </a:extLst>
          </p:cNvPr>
          <p:cNvSpPr>
            <a:spLocks noGrp="1" noChangeArrowheads="1"/>
          </p:cNvSpPr>
          <p:nvPr>
            <p:ph type="sldNum" sz="quarter" idx="12"/>
          </p:nvPr>
        </p:nvSpPr>
        <p:spPr>
          <a:ln/>
        </p:spPr>
        <p:txBody>
          <a:bodyPr/>
          <a:lstStyle>
            <a:lvl1pPr>
              <a:defRPr/>
            </a:lvl1pPr>
          </a:lstStyle>
          <a:p>
            <a:pPr>
              <a:defRPr/>
            </a:pPr>
            <a:fld id="{85AC4AFC-3F60-49F0-A8DB-AE7DE0695711}" type="slidenum">
              <a:rPr lang="fr-FR" altLang="fr-FR"/>
              <a:pPr>
                <a:defRPr/>
              </a:pPr>
              <a:t>‹N°›</a:t>
            </a:fld>
            <a:endParaRPr lang="fr-FR" altLang="fr-FR"/>
          </a:p>
        </p:txBody>
      </p:sp>
    </p:spTree>
    <p:extLst>
      <p:ext uri="{BB962C8B-B14F-4D97-AF65-F5344CB8AC3E}">
        <p14:creationId xmlns:p14="http://schemas.microsoft.com/office/powerpoint/2010/main" val="3588020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3075" y="660400"/>
            <a:ext cx="2211388" cy="23114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2916238" y="1425575"/>
            <a:ext cx="3471862" cy="7040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Rectangle 4">
            <a:extLst>
              <a:ext uri="{FF2B5EF4-FFF2-40B4-BE49-F238E27FC236}">
                <a16:creationId xmlns:a16="http://schemas.microsoft.com/office/drawing/2014/main" id="{B7221BDB-94CD-424A-A713-A32E2C7B4E0D}"/>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6" name="Rectangle 5">
            <a:extLst>
              <a:ext uri="{FF2B5EF4-FFF2-40B4-BE49-F238E27FC236}">
                <a16:creationId xmlns:a16="http://schemas.microsoft.com/office/drawing/2014/main" id="{1F71DBE0-1B9D-42F8-991C-64449EE019BE}"/>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7" name="Rectangle 6">
            <a:extLst>
              <a:ext uri="{FF2B5EF4-FFF2-40B4-BE49-F238E27FC236}">
                <a16:creationId xmlns:a16="http://schemas.microsoft.com/office/drawing/2014/main" id="{74668AFC-0EE8-49D5-93BC-944E127D96F2}"/>
              </a:ext>
            </a:extLst>
          </p:cNvPr>
          <p:cNvSpPr>
            <a:spLocks noGrp="1" noChangeArrowheads="1"/>
          </p:cNvSpPr>
          <p:nvPr>
            <p:ph type="sldNum" sz="quarter" idx="12"/>
          </p:nvPr>
        </p:nvSpPr>
        <p:spPr>
          <a:ln/>
        </p:spPr>
        <p:txBody>
          <a:bodyPr/>
          <a:lstStyle>
            <a:lvl1pPr>
              <a:defRPr/>
            </a:lvl1pPr>
          </a:lstStyle>
          <a:p>
            <a:pPr>
              <a:defRPr/>
            </a:pPr>
            <a:fld id="{D1EEB8D6-6F30-4CCD-AC43-BB1E638497B1}" type="slidenum">
              <a:rPr lang="fr-FR" altLang="fr-FR"/>
              <a:pPr>
                <a:defRPr/>
              </a:pPr>
              <a:t>‹N°›</a:t>
            </a:fld>
            <a:endParaRPr lang="fr-FR" altLang="fr-FR"/>
          </a:p>
        </p:txBody>
      </p:sp>
    </p:spTree>
    <p:extLst>
      <p:ext uri="{BB962C8B-B14F-4D97-AF65-F5344CB8AC3E}">
        <p14:creationId xmlns:p14="http://schemas.microsoft.com/office/powerpoint/2010/main" val="2383842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73075" y="660400"/>
            <a:ext cx="2211388" cy="23114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2916238" y="1425575"/>
            <a:ext cx="3471862" cy="70405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473075" y="2971800"/>
            <a:ext cx="2211388" cy="550545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Rectangle 4">
            <a:extLst>
              <a:ext uri="{FF2B5EF4-FFF2-40B4-BE49-F238E27FC236}">
                <a16:creationId xmlns:a16="http://schemas.microsoft.com/office/drawing/2014/main" id="{9C306BDD-A06A-4E17-B617-7D85F5E59145}"/>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6" name="Rectangle 5">
            <a:extLst>
              <a:ext uri="{FF2B5EF4-FFF2-40B4-BE49-F238E27FC236}">
                <a16:creationId xmlns:a16="http://schemas.microsoft.com/office/drawing/2014/main" id="{9FC63091-6FE5-405C-9C75-D818047278F5}"/>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7" name="Rectangle 6">
            <a:extLst>
              <a:ext uri="{FF2B5EF4-FFF2-40B4-BE49-F238E27FC236}">
                <a16:creationId xmlns:a16="http://schemas.microsoft.com/office/drawing/2014/main" id="{1103ED8C-DEB8-462D-8E6A-925CF4C53BF8}"/>
              </a:ext>
            </a:extLst>
          </p:cNvPr>
          <p:cNvSpPr>
            <a:spLocks noGrp="1" noChangeArrowheads="1"/>
          </p:cNvSpPr>
          <p:nvPr>
            <p:ph type="sldNum" sz="quarter" idx="12"/>
          </p:nvPr>
        </p:nvSpPr>
        <p:spPr>
          <a:ln/>
        </p:spPr>
        <p:txBody>
          <a:bodyPr/>
          <a:lstStyle>
            <a:lvl1pPr>
              <a:defRPr/>
            </a:lvl1pPr>
          </a:lstStyle>
          <a:p>
            <a:pPr>
              <a:defRPr/>
            </a:pPr>
            <a:fld id="{4C3D0059-31ED-4441-B06C-0CB57D7747A5}" type="slidenum">
              <a:rPr lang="fr-FR" altLang="fr-FR"/>
              <a:pPr>
                <a:defRPr/>
              </a:pPr>
              <a:t>‹N°›</a:t>
            </a:fld>
            <a:endParaRPr lang="fr-FR" altLang="fr-FR"/>
          </a:p>
        </p:txBody>
      </p:sp>
    </p:spTree>
    <p:extLst>
      <p:ext uri="{BB962C8B-B14F-4D97-AF65-F5344CB8AC3E}">
        <p14:creationId xmlns:p14="http://schemas.microsoft.com/office/powerpoint/2010/main" val="442465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9CDC6C07-D11D-4A2E-806A-ECE2BADA75EF}"/>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7BCD088D-8F2B-43B8-B8E4-9B059D08658A}"/>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9DA05945-09E5-4DA5-92BD-64E871186727}"/>
              </a:ext>
            </a:extLst>
          </p:cNvPr>
          <p:cNvSpPr>
            <a:spLocks noGrp="1" noChangeArrowheads="1"/>
          </p:cNvSpPr>
          <p:nvPr>
            <p:ph type="sldNum" sz="quarter" idx="12"/>
          </p:nvPr>
        </p:nvSpPr>
        <p:spPr>
          <a:ln/>
        </p:spPr>
        <p:txBody>
          <a:bodyPr/>
          <a:lstStyle>
            <a:lvl1pPr>
              <a:defRPr/>
            </a:lvl1pPr>
          </a:lstStyle>
          <a:p>
            <a:pPr>
              <a:defRPr/>
            </a:pPr>
            <a:fld id="{07D157EE-511A-413B-95EB-D748F1AB7403}" type="slidenum">
              <a:rPr lang="fr-FR" altLang="fr-FR"/>
              <a:pPr>
                <a:defRPr/>
              </a:pPr>
              <a:t>‹N°›</a:t>
            </a:fld>
            <a:endParaRPr lang="fr-FR" altLang="fr-FR"/>
          </a:p>
        </p:txBody>
      </p:sp>
    </p:spTree>
    <p:extLst>
      <p:ext uri="{BB962C8B-B14F-4D97-AF65-F5344CB8AC3E}">
        <p14:creationId xmlns:p14="http://schemas.microsoft.com/office/powerpoint/2010/main" val="2777963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4972050" y="396875"/>
            <a:ext cx="1543050" cy="8451850"/>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342900" y="396875"/>
            <a:ext cx="4476750" cy="845185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Rectangle 4">
            <a:extLst>
              <a:ext uri="{FF2B5EF4-FFF2-40B4-BE49-F238E27FC236}">
                <a16:creationId xmlns:a16="http://schemas.microsoft.com/office/drawing/2014/main" id="{C9769DA0-B31C-4812-816F-356AFEF5E50F}"/>
              </a:ext>
            </a:extLst>
          </p:cNvPr>
          <p:cNvSpPr>
            <a:spLocks noGrp="1" noChangeArrowheads="1"/>
          </p:cNvSpPr>
          <p:nvPr>
            <p:ph type="dt" sz="half" idx="10"/>
          </p:nvPr>
        </p:nvSpPr>
        <p:spPr>
          <a:ln/>
        </p:spPr>
        <p:txBody>
          <a:bodyPr/>
          <a:lstStyle>
            <a:lvl1pPr>
              <a:defRPr/>
            </a:lvl1pPr>
          </a:lstStyle>
          <a:p>
            <a:pPr>
              <a:defRPr/>
            </a:pPr>
            <a:endParaRPr lang="fr-FR" altLang="fr-FR"/>
          </a:p>
        </p:txBody>
      </p:sp>
      <p:sp>
        <p:nvSpPr>
          <p:cNvPr id="5" name="Rectangle 5">
            <a:extLst>
              <a:ext uri="{FF2B5EF4-FFF2-40B4-BE49-F238E27FC236}">
                <a16:creationId xmlns:a16="http://schemas.microsoft.com/office/drawing/2014/main" id="{43A7914F-5057-4111-9F4D-5F6D8708653D}"/>
              </a:ext>
            </a:extLst>
          </p:cNvPr>
          <p:cNvSpPr>
            <a:spLocks noGrp="1" noChangeArrowheads="1"/>
          </p:cNvSpPr>
          <p:nvPr>
            <p:ph type="ftr" sz="quarter" idx="11"/>
          </p:nvPr>
        </p:nvSpPr>
        <p:spPr>
          <a:ln/>
        </p:spPr>
        <p:txBody>
          <a:bodyPr/>
          <a:lstStyle>
            <a:lvl1pPr>
              <a:defRPr/>
            </a:lvl1pPr>
          </a:lstStyle>
          <a:p>
            <a:pPr>
              <a:defRPr/>
            </a:pPr>
            <a:endParaRPr lang="fr-FR" altLang="fr-FR"/>
          </a:p>
        </p:txBody>
      </p:sp>
      <p:sp>
        <p:nvSpPr>
          <p:cNvPr id="6" name="Rectangle 6">
            <a:extLst>
              <a:ext uri="{FF2B5EF4-FFF2-40B4-BE49-F238E27FC236}">
                <a16:creationId xmlns:a16="http://schemas.microsoft.com/office/drawing/2014/main" id="{E1EFB1B8-12CD-481D-9C18-BF200FF9D438}"/>
              </a:ext>
            </a:extLst>
          </p:cNvPr>
          <p:cNvSpPr>
            <a:spLocks noGrp="1" noChangeArrowheads="1"/>
          </p:cNvSpPr>
          <p:nvPr>
            <p:ph type="sldNum" sz="quarter" idx="12"/>
          </p:nvPr>
        </p:nvSpPr>
        <p:spPr>
          <a:ln/>
        </p:spPr>
        <p:txBody>
          <a:bodyPr/>
          <a:lstStyle>
            <a:lvl1pPr>
              <a:defRPr/>
            </a:lvl1pPr>
          </a:lstStyle>
          <a:p>
            <a:pPr>
              <a:defRPr/>
            </a:pPr>
            <a:fld id="{9252B55F-2401-4608-B015-810BD411D066}" type="slidenum">
              <a:rPr lang="fr-FR" altLang="fr-FR"/>
              <a:pPr>
                <a:defRPr/>
              </a:pPr>
              <a:t>‹N°›</a:t>
            </a:fld>
            <a:endParaRPr lang="fr-FR" altLang="fr-FR"/>
          </a:p>
        </p:txBody>
      </p:sp>
    </p:spTree>
    <p:extLst>
      <p:ext uri="{BB962C8B-B14F-4D97-AF65-F5344CB8AC3E}">
        <p14:creationId xmlns:p14="http://schemas.microsoft.com/office/powerpoint/2010/main" val="4867286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3A698BC-47CF-49CD-8093-61F56B5B8243}"/>
              </a:ext>
            </a:extLst>
          </p:cNvPr>
          <p:cNvSpPr>
            <a:spLocks noGrp="1" noChangeArrowheads="1"/>
          </p:cNvSpPr>
          <p:nvPr>
            <p:ph type="title"/>
          </p:nvPr>
        </p:nvSpPr>
        <p:spPr bwMode="auto">
          <a:xfrm>
            <a:off x="342900" y="396875"/>
            <a:ext cx="6172200" cy="165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Rectangle 3">
            <a:extLst>
              <a:ext uri="{FF2B5EF4-FFF2-40B4-BE49-F238E27FC236}">
                <a16:creationId xmlns:a16="http://schemas.microsoft.com/office/drawing/2014/main" id="{A6491740-BFD8-4C45-82FA-2CD43A5EAE4F}"/>
              </a:ext>
            </a:extLst>
          </p:cNvPr>
          <p:cNvSpPr>
            <a:spLocks noGrp="1" noChangeArrowheads="1"/>
          </p:cNvSpPr>
          <p:nvPr>
            <p:ph type="body" idx="1"/>
          </p:nvPr>
        </p:nvSpPr>
        <p:spPr bwMode="auto">
          <a:xfrm>
            <a:off x="342900" y="2311400"/>
            <a:ext cx="6172200" cy="653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1028" name="Rectangle 4">
            <a:extLst>
              <a:ext uri="{FF2B5EF4-FFF2-40B4-BE49-F238E27FC236}">
                <a16:creationId xmlns:a16="http://schemas.microsoft.com/office/drawing/2014/main" id="{755DB70B-1F48-4AF4-AEB1-E9C1A52963EC}"/>
              </a:ext>
            </a:extLst>
          </p:cNvPr>
          <p:cNvSpPr>
            <a:spLocks noGrp="1" noChangeArrowheads="1"/>
          </p:cNvSpPr>
          <p:nvPr>
            <p:ph type="dt" sz="half" idx="2"/>
          </p:nvPr>
        </p:nvSpPr>
        <p:spPr bwMode="auto">
          <a:xfrm>
            <a:off x="342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fr-FR" altLang="fr-FR"/>
          </a:p>
        </p:txBody>
      </p:sp>
      <p:sp>
        <p:nvSpPr>
          <p:cNvPr id="1029" name="Rectangle 5">
            <a:extLst>
              <a:ext uri="{FF2B5EF4-FFF2-40B4-BE49-F238E27FC236}">
                <a16:creationId xmlns:a16="http://schemas.microsoft.com/office/drawing/2014/main" id="{DDF3C8C6-4438-4917-9663-6E284EA1FA8F}"/>
              </a:ext>
            </a:extLst>
          </p:cNvPr>
          <p:cNvSpPr>
            <a:spLocks noGrp="1" noChangeArrowheads="1"/>
          </p:cNvSpPr>
          <p:nvPr>
            <p:ph type="ftr" sz="quarter" idx="3"/>
          </p:nvPr>
        </p:nvSpPr>
        <p:spPr bwMode="auto">
          <a:xfrm>
            <a:off x="2343150" y="9020175"/>
            <a:ext cx="21717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fr-FR" altLang="fr-FR"/>
          </a:p>
        </p:txBody>
      </p:sp>
      <p:sp>
        <p:nvSpPr>
          <p:cNvPr id="1030" name="Rectangle 6">
            <a:extLst>
              <a:ext uri="{FF2B5EF4-FFF2-40B4-BE49-F238E27FC236}">
                <a16:creationId xmlns:a16="http://schemas.microsoft.com/office/drawing/2014/main" id="{F8E396A5-8642-4EF6-8908-14F3992FD785}"/>
              </a:ext>
            </a:extLst>
          </p:cNvPr>
          <p:cNvSpPr>
            <a:spLocks noGrp="1" noChangeArrowheads="1"/>
          </p:cNvSpPr>
          <p:nvPr>
            <p:ph type="sldNum" sz="quarter" idx="4"/>
          </p:nvPr>
        </p:nvSpPr>
        <p:spPr bwMode="auto">
          <a:xfrm>
            <a:off x="4914900" y="9020175"/>
            <a:ext cx="1600200" cy="68738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49B57C2-007B-40BD-B755-E4931E0D0FD1}"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hyperlink" Target="mailto:portailpedagogique@reunion.cci.fr" TargetMode="External"/><Relationship Id="rId7" Type="http://schemas.openxmlformats.org/officeDocument/2006/relationships/hyperlink" Target="mailto:cfasud@reunion.cci.fr" TargetMode="External"/><Relationship Id="rId2" Type="http://schemas.openxmlformats.org/officeDocument/2006/relationships/hyperlink" Target="https://vae.gouv.fr/" TargetMode="External"/><Relationship Id="rId1" Type="http://schemas.openxmlformats.org/officeDocument/2006/relationships/slideLayout" Target="../slideLayouts/slideLayout1.xml"/><Relationship Id="rId6" Type="http://schemas.openxmlformats.org/officeDocument/2006/relationships/hyperlink" Target="mailto:cfanord@reunion.cci.fr" TargetMode="External"/><Relationship Id="rId5" Type="http://schemas.openxmlformats.org/officeDocument/2006/relationships/image" Target="../media/image2.png"/><Relationship Id="rId10" Type="http://schemas.openxmlformats.org/officeDocument/2006/relationships/image" Target="../media/image5.png"/><Relationship Id="rId4" Type="http://schemas.openxmlformats.org/officeDocument/2006/relationships/image" Target="../media/image1.png"/><Relationship Id="rId9"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5E4BDD79-1583-4C48-8E87-25B6D9E82B3A}"/>
              </a:ext>
            </a:extLst>
          </p:cNvPr>
          <p:cNvSpPr>
            <a:spLocks noChangeArrowheads="1"/>
          </p:cNvSpPr>
          <p:nvPr/>
        </p:nvSpPr>
        <p:spPr bwMode="auto">
          <a:xfrm>
            <a:off x="3619500" y="4094163"/>
            <a:ext cx="2349500" cy="254000"/>
          </a:xfrm>
          <a:prstGeom prst="rect">
            <a:avLst/>
          </a:prstGeom>
          <a:noFill/>
          <a:ln>
            <a:noFill/>
          </a:ln>
          <a:effectLst/>
        </p:spPr>
        <p:txBody>
          <a:bodyPr lIns="84552" tIns="42277" rIns="84552" bIns="42277">
            <a:spAutoFit/>
          </a:bodyPr>
          <a:lstStyle>
            <a:lvl1pPr defTabSz="700088">
              <a:defRPr>
                <a:solidFill>
                  <a:schemeClr val="tx1"/>
                </a:solidFill>
                <a:latin typeface="Arial" panose="020B0604020202020204" pitchFamily="34" charset="0"/>
              </a:defRPr>
            </a:lvl1pPr>
            <a:lvl2pPr marL="257175" indent="-82550" defTabSz="700088">
              <a:defRPr>
                <a:solidFill>
                  <a:schemeClr val="tx1"/>
                </a:solidFill>
                <a:latin typeface="Arial" panose="020B0604020202020204" pitchFamily="34" charset="0"/>
              </a:defRPr>
            </a:lvl2pPr>
            <a:lvl3pPr marL="525463" indent="-82550" defTabSz="700088">
              <a:defRPr>
                <a:solidFill>
                  <a:schemeClr val="tx1"/>
                </a:solidFill>
                <a:latin typeface="Arial" panose="020B0604020202020204" pitchFamily="34" charset="0"/>
              </a:defRPr>
            </a:lvl3pPr>
            <a:lvl4pPr marL="1574800" defTabSz="700088">
              <a:defRPr>
                <a:solidFill>
                  <a:schemeClr val="tx1"/>
                </a:solidFill>
                <a:latin typeface="Arial" panose="020B0604020202020204" pitchFamily="34" charset="0"/>
              </a:defRPr>
            </a:lvl4pPr>
            <a:lvl5pPr marL="2098675" defTabSz="700088">
              <a:defRPr>
                <a:solidFill>
                  <a:schemeClr val="tx1"/>
                </a:solidFill>
                <a:latin typeface="Arial" panose="020B0604020202020204" pitchFamily="34" charset="0"/>
              </a:defRPr>
            </a:lvl5pPr>
            <a:lvl6pPr marL="2555875" defTabSz="700088" fontAlgn="base">
              <a:spcBef>
                <a:spcPct val="0"/>
              </a:spcBef>
              <a:spcAft>
                <a:spcPct val="0"/>
              </a:spcAft>
              <a:defRPr>
                <a:solidFill>
                  <a:schemeClr val="tx1"/>
                </a:solidFill>
                <a:latin typeface="Arial" panose="020B0604020202020204" pitchFamily="34" charset="0"/>
              </a:defRPr>
            </a:lvl6pPr>
            <a:lvl7pPr marL="3013075" defTabSz="700088" fontAlgn="base">
              <a:spcBef>
                <a:spcPct val="0"/>
              </a:spcBef>
              <a:spcAft>
                <a:spcPct val="0"/>
              </a:spcAft>
              <a:defRPr>
                <a:solidFill>
                  <a:schemeClr val="tx1"/>
                </a:solidFill>
                <a:latin typeface="Arial" panose="020B0604020202020204" pitchFamily="34" charset="0"/>
              </a:defRPr>
            </a:lvl7pPr>
            <a:lvl8pPr marL="3470275" defTabSz="700088" fontAlgn="base">
              <a:spcBef>
                <a:spcPct val="0"/>
              </a:spcBef>
              <a:spcAft>
                <a:spcPct val="0"/>
              </a:spcAft>
              <a:defRPr>
                <a:solidFill>
                  <a:schemeClr val="tx1"/>
                </a:solidFill>
                <a:latin typeface="Arial" panose="020B0604020202020204" pitchFamily="34" charset="0"/>
              </a:defRPr>
            </a:lvl8pPr>
            <a:lvl9pPr marL="3927475" defTabSz="700088" fontAlgn="base">
              <a:spcBef>
                <a:spcPct val="0"/>
              </a:spcBef>
              <a:spcAft>
                <a:spcPct val="0"/>
              </a:spcAft>
              <a:defRPr>
                <a:solidFill>
                  <a:schemeClr val="tx1"/>
                </a:solidFill>
                <a:latin typeface="Arial" panose="020B0604020202020204" pitchFamily="34" charset="0"/>
              </a:defRPr>
            </a:lvl9pPr>
          </a:lstStyle>
          <a:p>
            <a:pPr>
              <a:lnSpc>
                <a:spcPct val="120000"/>
              </a:lnSpc>
              <a:defRPr/>
            </a:pPr>
            <a:endParaRPr lang="fr-FR" altLang="fr-FR" sz="900" b="1">
              <a:effectLst>
                <a:outerShdw blurRad="38100" dist="38100" dir="2700000" algn="tl">
                  <a:srgbClr val="C0C0C0"/>
                </a:outerShdw>
              </a:effectLst>
            </a:endParaRPr>
          </a:p>
        </p:txBody>
      </p:sp>
      <p:sp>
        <p:nvSpPr>
          <p:cNvPr id="2051" name="Line 7">
            <a:extLst>
              <a:ext uri="{FF2B5EF4-FFF2-40B4-BE49-F238E27FC236}">
                <a16:creationId xmlns:a16="http://schemas.microsoft.com/office/drawing/2014/main" id="{FA7795DB-31F6-4AEE-8835-CE58B75FA75E}"/>
              </a:ext>
            </a:extLst>
          </p:cNvPr>
          <p:cNvSpPr>
            <a:spLocks noChangeShapeType="1"/>
          </p:cNvSpPr>
          <p:nvPr/>
        </p:nvSpPr>
        <p:spPr bwMode="auto">
          <a:xfrm>
            <a:off x="803275" y="8512175"/>
            <a:ext cx="1673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2" name="Line 8">
            <a:extLst>
              <a:ext uri="{FF2B5EF4-FFF2-40B4-BE49-F238E27FC236}">
                <a16:creationId xmlns:a16="http://schemas.microsoft.com/office/drawing/2014/main" id="{DB2DDD00-BC8C-40E8-B3CD-9F9CC1F22E5E}"/>
              </a:ext>
            </a:extLst>
          </p:cNvPr>
          <p:cNvSpPr>
            <a:spLocks noChangeShapeType="1"/>
          </p:cNvSpPr>
          <p:nvPr/>
        </p:nvSpPr>
        <p:spPr bwMode="auto">
          <a:xfrm>
            <a:off x="803275" y="3490913"/>
            <a:ext cx="0" cy="50212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3" name="Rectangle 10">
            <a:extLst>
              <a:ext uri="{FF2B5EF4-FFF2-40B4-BE49-F238E27FC236}">
                <a16:creationId xmlns:a16="http://schemas.microsoft.com/office/drawing/2014/main" id="{93429498-A082-4AC6-9DFA-72E990DA1F1E}"/>
              </a:ext>
            </a:extLst>
          </p:cNvPr>
          <p:cNvSpPr>
            <a:spLocks noChangeArrowheads="1"/>
          </p:cNvSpPr>
          <p:nvPr/>
        </p:nvSpPr>
        <p:spPr bwMode="auto">
          <a:xfrm>
            <a:off x="5878513" y="7191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cs typeface="Arial" panose="020B0604020202020204" pitchFamily="34" charset="0"/>
            </a:endParaRPr>
          </a:p>
        </p:txBody>
      </p:sp>
      <p:sp>
        <p:nvSpPr>
          <p:cNvPr id="2054" name="Rectangle 11">
            <a:extLst>
              <a:ext uri="{FF2B5EF4-FFF2-40B4-BE49-F238E27FC236}">
                <a16:creationId xmlns:a16="http://schemas.microsoft.com/office/drawing/2014/main" id="{F38F6DA7-7046-4F68-8AAC-F7CADC25EAA8}"/>
              </a:ext>
            </a:extLst>
          </p:cNvPr>
          <p:cNvSpPr>
            <a:spLocks noChangeArrowheads="1"/>
          </p:cNvSpPr>
          <p:nvPr/>
        </p:nvSpPr>
        <p:spPr bwMode="auto">
          <a:xfrm>
            <a:off x="5878513" y="12906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p>
        </p:txBody>
      </p:sp>
      <p:sp>
        <p:nvSpPr>
          <p:cNvPr id="5133" name="Rectangle 13">
            <a:extLst>
              <a:ext uri="{FF2B5EF4-FFF2-40B4-BE49-F238E27FC236}">
                <a16:creationId xmlns:a16="http://schemas.microsoft.com/office/drawing/2014/main" id="{E098B6CB-A2CC-4A0C-BBC1-1A4F484765AA}"/>
              </a:ext>
            </a:extLst>
          </p:cNvPr>
          <p:cNvSpPr>
            <a:spLocks noChangeArrowheads="1"/>
          </p:cNvSpPr>
          <p:nvPr/>
        </p:nvSpPr>
        <p:spPr bwMode="auto">
          <a:xfrm>
            <a:off x="5743575" y="1887538"/>
            <a:ext cx="979488" cy="498475"/>
          </a:xfrm>
          <a:prstGeom prst="rect">
            <a:avLst/>
          </a:prstGeom>
          <a:noFill/>
          <a:ln>
            <a:noFill/>
          </a:ln>
          <a:effectLst/>
        </p:spPr>
        <p:txBody>
          <a:bodyPr lIns="0" tIns="0" rIns="0" bIns="0" anchor="ctr"/>
          <a:lstStyle>
            <a:lvl1pPr defTabSz="738188">
              <a:defRPr>
                <a:solidFill>
                  <a:schemeClr val="tx1"/>
                </a:solidFill>
                <a:latin typeface="Arial" panose="020B0604020202020204" pitchFamily="34" charset="0"/>
              </a:defRPr>
            </a:lvl1pPr>
            <a:lvl2pPr marL="539750" defTabSz="738188">
              <a:defRPr>
                <a:solidFill>
                  <a:schemeClr val="tx1"/>
                </a:solidFill>
                <a:latin typeface="Arial" panose="020B0604020202020204" pitchFamily="34" charset="0"/>
              </a:defRPr>
            </a:lvl2pPr>
            <a:lvl3pPr marL="1077913" defTabSz="738188">
              <a:defRPr>
                <a:solidFill>
                  <a:schemeClr val="tx1"/>
                </a:solidFill>
                <a:latin typeface="Arial" panose="020B0604020202020204" pitchFamily="34" charset="0"/>
              </a:defRPr>
            </a:lvl3pPr>
            <a:lvl4pPr marL="1616075" defTabSz="738188">
              <a:defRPr>
                <a:solidFill>
                  <a:schemeClr val="tx1"/>
                </a:solidFill>
                <a:latin typeface="Arial" panose="020B0604020202020204" pitchFamily="34" charset="0"/>
              </a:defRPr>
            </a:lvl4pPr>
            <a:lvl5pPr marL="2155825" defTabSz="738188">
              <a:defRPr>
                <a:solidFill>
                  <a:schemeClr val="tx1"/>
                </a:solidFill>
                <a:latin typeface="Arial" panose="020B0604020202020204" pitchFamily="34" charset="0"/>
              </a:defRPr>
            </a:lvl5pPr>
            <a:lvl6pPr marL="2613025" defTabSz="738188" fontAlgn="base">
              <a:spcBef>
                <a:spcPct val="0"/>
              </a:spcBef>
              <a:spcAft>
                <a:spcPct val="0"/>
              </a:spcAft>
              <a:defRPr>
                <a:solidFill>
                  <a:schemeClr val="tx1"/>
                </a:solidFill>
                <a:latin typeface="Arial" panose="020B0604020202020204" pitchFamily="34" charset="0"/>
              </a:defRPr>
            </a:lvl6pPr>
            <a:lvl7pPr marL="3070225" defTabSz="738188" fontAlgn="base">
              <a:spcBef>
                <a:spcPct val="0"/>
              </a:spcBef>
              <a:spcAft>
                <a:spcPct val="0"/>
              </a:spcAft>
              <a:defRPr>
                <a:solidFill>
                  <a:schemeClr val="tx1"/>
                </a:solidFill>
                <a:latin typeface="Arial" panose="020B0604020202020204" pitchFamily="34" charset="0"/>
              </a:defRPr>
            </a:lvl7pPr>
            <a:lvl8pPr marL="3527425" defTabSz="738188" fontAlgn="base">
              <a:spcBef>
                <a:spcPct val="0"/>
              </a:spcBef>
              <a:spcAft>
                <a:spcPct val="0"/>
              </a:spcAft>
              <a:defRPr>
                <a:solidFill>
                  <a:schemeClr val="tx1"/>
                </a:solidFill>
                <a:latin typeface="Arial" panose="020B0604020202020204" pitchFamily="34" charset="0"/>
              </a:defRPr>
            </a:lvl8pPr>
            <a:lvl9pPr marL="3984625" defTabSz="738188" fontAlgn="base">
              <a:spcBef>
                <a:spcPct val="0"/>
              </a:spcBef>
              <a:spcAft>
                <a:spcPct val="0"/>
              </a:spcAft>
              <a:defRPr>
                <a:solidFill>
                  <a:schemeClr val="tx1"/>
                </a:solidFill>
                <a:latin typeface="Arial" panose="020B0604020202020204" pitchFamily="34" charset="0"/>
              </a:defRPr>
            </a:lvl9pPr>
          </a:lstStyle>
          <a:p>
            <a:pPr>
              <a:defRPr/>
            </a:pPr>
            <a:endParaRPr lang="fr-FR" altLang="fr-FR" sz="900" b="1">
              <a:effectLst>
                <a:outerShdw blurRad="38100" dist="38100" dir="2700000" algn="tl">
                  <a:srgbClr val="C0C0C0"/>
                </a:outerShdw>
              </a:effectLst>
              <a:cs typeface="Arial" panose="020B0604020202020204" pitchFamily="34" charset="0"/>
            </a:endParaRPr>
          </a:p>
        </p:txBody>
      </p:sp>
      <p:sp>
        <p:nvSpPr>
          <p:cNvPr id="5134" name="Rectangle 14">
            <a:extLst>
              <a:ext uri="{FF2B5EF4-FFF2-40B4-BE49-F238E27FC236}">
                <a16:creationId xmlns:a16="http://schemas.microsoft.com/office/drawing/2014/main" id="{B9EEACB4-D8E8-44F3-BAAF-50AC20C325C2}"/>
              </a:ext>
            </a:extLst>
          </p:cNvPr>
          <p:cNvSpPr>
            <a:spLocks noChangeArrowheads="1"/>
          </p:cNvSpPr>
          <p:nvPr/>
        </p:nvSpPr>
        <p:spPr bwMode="auto">
          <a:xfrm>
            <a:off x="5691188" y="2498725"/>
            <a:ext cx="979487" cy="1611313"/>
          </a:xfrm>
          <a:prstGeom prst="rect">
            <a:avLst/>
          </a:prstGeom>
          <a:noFill/>
          <a:ln>
            <a:noFill/>
          </a:ln>
          <a:effectLst/>
        </p:spPr>
        <p:txBody>
          <a:bodyPr wrap="none" lIns="0" tIns="0" rIns="0" bIns="0"/>
          <a:lstStyle>
            <a:lvl1pPr>
              <a:defRPr>
                <a:solidFill>
                  <a:schemeClr val="tx1"/>
                </a:solidFill>
                <a:latin typeface="Arial" panose="020B0604020202020204" pitchFamily="34" charset="0"/>
              </a:defRPr>
            </a:lvl1pPr>
            <a:lvl2pPr marL="419100">
              <a:defRPr>
                <a:solidFill>
                  <a:schemeClr val="tx1"/>
                </a:solidFill>
                <a:latin typeface="Arial" panose="020B0604020202020204" pitchFamily="34" charset="0"/>
              </a:defRPr>
            </a:lvl2pPr>
            <a:lvl3pPr marL="839788">
              <a:defRPr>
                <a:solidFill>
                  <a:schemeClr val="tx1"/>
                </a:solidFill>
                <a:latin typeface="Arial" panose="020B0604020202020204" pitchFamily="34" charset="0"/>
              </a:defRPr>
            </a:lvl3pPr>
            <a:lvl4pPr marL="1258888">
              <a:defRPr>
                <a:solidFill>
                  <a:schemeClr val="tx1"/>
                </a:solidFill>
                <a:latin typeface="Arial" panose="020B0604020202020204" pitchFamily="34" charset="0"/>
              </a:defRPr>
            </a:lvl4pPr>
            <a:lvl5pPr marL="1679575">
              <a:defRPr>
                <a:solidFill>
                  <a:schemeClr val="tx1"/>
                </a:solidFill>
                <a:latin typeface="Arial" panose="020B0604020202020204" pitchFamily="34" charset="0"/>
              </a:defRPr>
            </a:lvl5pPr>
            <a:lvl6pPr marL="2136775" fontAlgn="base">
              <a:spcBef>
                <a:spcPct val="0"/>
              </a:spcBef>
              <a:spcAft>
                <a:spcPct val="0"/>
              </a:spcAft>
              <a:defRPr>
                <a:solidFill>
                  <a:schemeClr val="tx1"/>
                </a:solidFill>
                <a:latin typeface="Arial" panose="020B0604020202020204" pitchFamily="34" charset="0"/>
              </a:defRPr>
            </a:lvl6pPr>
            <a:lvl7pPr marL="2593975" fontAlgn="base">
              <a:spcBef>
                <a:spcPct val="0"/>
              </a:spcBef>
              <a:spcAft>
                <a:spcPct val="0"/>
              </a:spcAft>
              <a:defRPr>
                <a:solidFill>
                  <a:schemeClr val="tx1"/>
                </a:solidFill>
                <a:latin typeface="Arial" panose="020B0604020202020204" pitchFamily="34" charset="0"/>
              </a:defRPr>
            </a:lvl7pPr>
            <a:lvl8pPr marL="3051175" fontAlgn="base">
              <a:spcBef>
                <a:spcPct val="0"/>
              </a:spcBef>
              <a:spcAft>
                <a:spcPct val="0"/>
              </a:spcAft>
              <a:defRPr>
                <a:solidFill>
                  <a:schemeClr val="tx1"/>
                </a:solidFill>
                <a:latin typeface="Arial" panose="020B0604020202020204" pitchFamily="34" charset="0"/>
              </a:defRPr>
            </a:lvl8pPr>
            <a:lvl9pPr marL="3508375" fontAlgn="base">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900" b="1">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p:txBody>
      </p:sp>
      <p:sp>
        <p:nvSpPr>
          <p:cNvPr id="2059" name="Shape 90">
            <a:extLst>
              <a:ext uri="{FF2B5EF4-FFF2-40B4-BE49-F238E27FC236}">
                <a16:creationId xmlns:a16="http://schemas.microsoft.com/office/drawing/2014/main" id="{C6E733C5-294F-4BDE-AF99-5A9595454B74}"/>
              </a:ext>
            </a:extLst>
          </p:cNvPr>
          <p:cNvSpPr>
            <a:spLocks noChangeArrowheads="1"/>
          </p:cNvSpPr>
          <p:nvPr/>
        </p:nvSpPr>
        <p:spPr bwMode="auto">
          <a:xfrm>
            <a:off x="42409" y="785915"/>
            <a:ext cx="6857999" cy="55666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525" tIns="49725" rIns="99525" bIns="49725"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15000"/>
              </a:lnSpc>
              <a:spcBef>
                <a:spcPct val="0"/>
              </a:spcBef>
              <a:buFontTx/>
              <a:buNone/>
            </a:pPr>
            <a:endParaRPr lang="fr-FR" altLang="fr-FR" sz="2000" b="1" dirty="0">
              <a:solidFill>
                <a:srgbClr val="323299"/>
              </a:solidFill>
            </a:endParaRPr>
          </a:p>
          <a:p>
            <a:pPr algn="ctr" fontAlgn="base">
              <a:spcBef>
                <a:spcPct val="0"/>
              </a:spcBef>
              <a:spcAft>
                <a:spcPct val="0"/>
              </a:spcAft>
              <a:buNone/>
            </a:pPr>
            <a:r>
              <a:rPr lang="fr-FR" sz="2000" b="1" dirty="0">
                <a:solidFill>
                  <a:srgbClr val="3777BC"/>
                </a:solidFill>
                <a:latin typeface="Arial" charset="0"/>
                <a:cs typeface="Arial" charset="0"/>
                <a:sym typeface="Arial" charset="0"/>
              </a:rPr>
              <a:t>Responsable de Commerces et de la Distribution</a:t>
            </a:r>
          </a:p>
          <a:p>
            <a:pPr algn="ctr" fontAlgn="base">
              <a:spcBef>
                <a:spcPct val="0"/>
              </a:spcBef>
              <a:spcAft>
                <a:spcPct val="0"/>
              </a:spcAft>
              <a:buNone/>
            </a:pPr>
            <a:r>
              <a:rPr lang="fr-FR" sz="1600" dirty="0">
                <a:solidFill>
                  <a:srgbClr val="3777BC"/>
                </a:solidFill>
                <a:latin typeface="Arial" charset="0"/>
                <a:cs typeface="Arial" charset="0"/>
                <a:sym typeface="Arial" charset="0"/>
              </a:rPr>
              <a:t>Réseau Négoventis</a:t>
            </a:r>
          </a:p>
          <a:p>
            <a:pPr algn="ctr">
              <a:spcBef>
                <a:spcPct val="0"/>
              </a:spcBef>
              <a:buFontTx/>
              <a:buNone/>
            </a:pPr>
            <a:endParaRPr lang="fr-FR" altLang="fr-FR" sz="2200" b="1" dirty="0">
              <a:solidFill>
                <a:srgbClr val="3777BC"/>
              </a:solidFill>
            </a:endParaRPr>
          </a:p>
          <a:p>
            <a:pPr>
              <a:lnSpc>
                <a:spcPct val="77000"/>
              </a:lnSpc>
              <a:spcBef>
                <a:spcPct val="0"/>
              </a:spcBef>
              <a:buFontTx/>
              <a:buNone/>
            </a:pPr>
            <a:endParaRPr lang="fr-FR" altLang="fr-FR" sz="2200" b="1" dirty="0">
              <a:solidFill>
                <a:srgbClr val="3777BC"/>
              </a:solidFill>
            </a:endParaRPr>
          </a:p>
        </p:txBody>
      </p:sp>
      <p:graphicFrame>
        <p:nvGraphicFramePr>
          <p:cNvPr id="23" name="Group 30">
            <a:extLst>
              <a:ext uri="{FF2B5EF4-FFF2-40B4-BE49-F238E27FC236}">
                <a16:creationId xmlns:a16="http://schemas.microsoft.com/office/drawing/2014/main" id="{C6CC8E5E-EBD8-4C9F-A6A1-BF4BAEB50CE6}"/>
              </a:ext>
            </a:extLst>
          </p:cNvPr>
          <p:cNvGraphicFramePr>
            <a:graphicFrameLocks noGrp="1"/>
          </p:cNvGraphicFramePr>
          <p:nvPr>
            <p:extLst>
              <p:ext uri="{D42A27DB-BD31-4B8C-83A1-F6EECF244321}">
                <p14:modId xmlns:p14="http://schemas.microsoft.com/office/powerpoint/2010/main" val="2711011250"/>
              </p:ext>
            </p:extLst>
          </p:nvPr>
        </p:nvGraphicFramePr>
        <p:xfrm>
          <a:off x="495301" y="1290637"/>
          <a:ext cx="6272013" cy="7226282"/>
        </p:xfrm>
        <a:graphic>
          <a:graphicData uri="http://schemas.openxmlformats.org/drawingml/2006/table">
            <a:tbl>
              <a:tblPr/>
              <a:tblGrid>
                <a:gridCol w="3105953">
                  <a:extLst>
                    <a:ext uri="{9D8B030D-6E8A-4147-A177-3AD203B41FA5}">
                      <a16:colId xmlns:a16="http://schemas.microsoft.com/office/drawing/2014/main" val="20000"/>
                    </a:ext>
                  </a:extLst>
                </a:gridCol>
                <a:gridCol w="3166060">
                  <a:extLst>
                    <a:ext uri="{9D8B030D-6E8A-4147-A177-3AD203B41FA5}">
                      <a16:colId xmlns:a16="http://schemas.microsoft.com/office/drawing/2014/main" val="20001"/>
                    </a:ext>
                  </a:extLst>
                </a:gridCol>
              </a:tblGrid>
              <a:tr h="6032337">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180975" marR="0" lvl="0" indent="-180975" algn="ctr" defTabSz="914400" rtl="0" eaLnBrk="0" fontAlgn="base" latinLnBrk="0" hangingPunct="0">
                        <a:lnSpc>
                          <a:spcPct val="100000"/>
                        </a:lnSpc>
                        <a:spcBef>
                          <a:spcPts val="0"/>
                        </a:spcBef>
                        <a:spcAft>
                          <a:spcPts val="0"/>
                        </a:spcAft>
                        <a:buClrTx/>
                        <a:buSzTx/>
                        <a:buFontTx/>
                        <a:buNone/>
                        <a:tabLst/>
                      </a:pPr>
                      <a:r>
                        <a:rPr kumimoji="0" lang="fr-FR" altLang="fr-FR" sz="800" b="1" i="0" u="sng" strike="noStrike" cap="none" normalizeH="0" baseline="0" dirty="0">
                          <a:ln>
                            <a:noFill/>
                          </a:ln>
                          <a:solidFill>
                            <a:schemeClr val="tx1"/>
                          </a:solidFill>
                          <a:effectLst/>
                          <a:latin typeface="Arial" panose="020B0604020202020204" pitchFamily="34" charset="0"/>
                          <a:cs typeface="Arial" panose="020B0604020202020204" pitchFamily="34" charset="0"/>
                          <a:sym typeface="Arial" panose="020B0604020202020204" pitchFamily="34" charset="0"/>
                        </a:rPr>
                        <a:t>VOTRE FUTUR METIER :</a:t>
                      </a:r>
                    </a:p>
                    <a:p>
                      <a:pPr marL="266700" marR="0" lvl="0" indent="-266700" algn="l" defTabSz="914400" rtl="0" eaLnBrk="1" fontAlgn="base" latinLnBrk="0" hangingPunct="1">
                        <a:lnSpc>
                          <a:spcPct val="100000"/>
                        </a:lnSpc>
                        <a:spcBef>
                          <a:spcPts val="100"/>
                        </a:spcBef>
                        <a:spcAft>
                          <a:spcPct val="0"/>
                        </a:spcAft>
                        <a:buClr>
                          <a:srgbClr val="000000"/>
                        </a:buClr>
                        <a:buSzPct val="25000"/>
                        <a:buFontTx/>
                        <a:buNone/>
                        <a:tabLst/>
                      </a:pPr>
                      <a:endParaRPr kumimoji="0" lang="fr-FR" sz="800" b="0" i="0" u="none" strike="noStrike" cap="none" normalizeH="0" baseline="0" dirty="0">
                        <a:ln>
                          <a:noFill/>
                        </a:ln>
                        <a:solidFill>
                          <a:srgbClr val="00B9F2"/>
                        </a:solidFill>
                        <a:effectLst/>
                        <a:latin typeface="Arial" panose="020B0604020202020204" pitchFamily="34" charset="0"/>
                        <a:cs typeface="Arial" panose="020B0604020202020204" pitchFamily="34" charset="0"/>
                        <a:sym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0" i="1"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En début d’activité:</a:t>
                      </a:r>
                    </a:p>
                    <a:p>
                      <a:pPr marL="171450" marR="0" lvl="0" indent="-171450" algn="l" defTabSz="914400" rtl="0" eaLnBrk="0" fontAlgn="base" latinLnBrk="0" hangingPunct="0">
                        <a:lnSpc>
                          <a:spcPct val="100000"/>
                        </a:lnSpc>
                        <a:spcBef>
                          <a:spcPct val="0"/>
                        </a:spcBef>
                        <a:spcAft>
                          <a:spcPct val="0"/>
                        </a:spcAft>
                        <a:buClrTx/>
                        <a:buSzTx/>
                        <a:buFontTx/>
                        <a:buChar char="-"/>
                        <a:tabLst/>
                      </a:pP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Manager de rayon</a:t>
                      </a:r>
                    </a:p>
                    <a:p>
                      <a:pPr marL="171450" marR="0" lvl="0" indent="-171450" algn="l" defTabSz="914400" rtl="0" eaLnBrk="0" fontAlgn="base" latinLnBrk="0" hangingPunct="0">
                        <a:lnSpc>
                          <a:spcPct val="100000"/>
                        </a:lnSpc>
                        <a:spcBef>
                          <a:spcPct val="0"/>
                        </a:spcBef>
                        <a:spcAft>
                          <a:spcPct val="0"/>
                        </a:spcAft>
                        <a:buClrTx/>
                        <a:buSzTx/>
                        <a:buFontTx/>
                        <a:buChar char="-"/>
                        <a:tabLst/>
                      </a:pP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Chef de département</a:t>
                      </a:r>
                    </a:p>
                    <a:p>
                      <a:pPr marL="171450" marR="0" lvl="0" indent="-171450" algn="l" defTabSz="914400" rtl="0" eaLnBrk="0" fontAlgn="base" latinLnBrk="0" hangingPunct="0">
                        <a:lnSpc>
                          <a:spcPct val="100000"/>
                        </a:lnSpc>
                        <a:spcBef>
                          <a:spcPct val="0"/>
                        </a:spcBef>
                        <a:spcAft>
                          <a:spcPct val="0"/>
                        </a:spcAft>
                        <a:buClrTx/>
                        <a:buSzTx/>
                        <a:buFontTx/>
                        <a:buChar char="-"/>
                        <a:tabLst/>
                      </a:pP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Adjoint responsable </a:t>
                      </a:r>
                      <a:r>
                        <a:rPr kumimoji="0" lang="fr-FR" sz="8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Times New Roman" pitchFamily="18" charset="0"/>
                        </a:rPr>
                        <a:t>de </a:t>
                      </a: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m</a:t>
                      </a:r>
                      <a:r>
                        <a:rPr kumimoji="0" lang="fr-FR" sz="800" b="0" i="0" u="none" strike="noStrike" cap="none" normalizeH="0" baseline="0">
                          <a:ln>
                            <a:noFill/>
                          </a:ln>
                          <a:solidFill>
                            <a:srgbClr val="000000"/>
                          </a:solidFill>
                          <a:effectLst/>
                          <a:latin typeface="Arial" panose="020B0604020202020204" pitchFamily="34" charset="0"/>
                          <a:cs typeface="Arial" panose="020B0604020202020204" pitchFamily="34" charset="0"/>
                          <a:sym typeface="Times New Roman" pitchFamily="18" charset="0"/>
                        </a:rPr>
                        <a:t>agasin </a:t>
                      </a: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de détail</a:t>
                      </a:r>
                    </a:p>
                    <a:p>
                      <a:pPr marL="171450" marR="0" lvl="0" indent="-171450" algn="l" defTabSz="914400" rtl="0" eaLnBrk="0" fontAlgn="base" latinLnBrk="0" hangingPunct="0">
                        <a:lnSpc>
                          <a:spcPct val="100000"/>
                        </a:lnSpc>
                        <a:spcBef>
                          <a:spcPct val="0"/>
                        </a:spcBef>
                        <a:spcAft>
                          <a:spcPct val="0"/>
                        </a:spcAft>
                        <a:buClrTx/>
                        <a:buSzTx/>
                        <a:buFontTx/>
                        <a:buChar char="-"/>
                        <a:tabLst/>
                      </a:pP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Responsable de boutique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0" i="1"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Après quelques années d’expérience: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Wingdings 3" pitchFamily="18" charset="2"/>
                        </a:rPr>
                        <a:t>- </a:t>
                      </a: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Directeur de grande surface</a:t>
                      </a:r>
                      <a:endParaRPr kumimoji="0" lang="fr-FR" sz="800" b="0" i="1"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Arial" charset="0"/>
                      </a:endParaRPr>
                    </a:p>
                    <a:p>
                      <a:pPr marL="180975" marR="0" lvl="0" indent="-180975" algn="l" defTabSz="914400" rtl="0" eaLnBrk="0" fontAlgn="base" latinLnBrk="0" hangingPunct="0">
                        <a:lnSpc>
                          <a:spcPct val="100000"/>
                        </a:lnSpc>
                        <a:spcBef>
                          <a:spcPts val="0"/>
                        </a:spcBef>
                        <a:spcAft>
                          <a:spcPts val="0"/>
                        </a:spcAft>
                        <a:buClrTx/>
                        <a:buSzTx/>
                        <a:buFontTx/>
                        <a:buNone/>
                        <a:tabLst/>
                        <a:defRPr/>
                      </a:pPr>
                      <a:r>
                        <a:rPr kumimoji="0" lang="fr-FR" sz="800" b="1" i="0" u="sng" strike="noStrike" cap="none" normalizeH="0" baseline="0" dirty="0">
                          <a:ln>
                            <a:noFill/>
                          </a:ln>
                          <a:solidFill>
                            <a:schemeClr val="tx1"/>
                          </a:solidFill>
                          <a:effectLst/>
                          <a:latin typeface="Arial" charset="0"/>
                          <a:cs typeface="Arial" charset="0"/>
                          <a:sym typeface="Arial" charset="0"/>
                        </a:rPr>
                        <a:t>Types de structures concernées :</a:t>
                      </a:r>
                    </a:p>
                    <a:p>
                      <a:pPr marL="0" marR="0" lvl="0" indent="0" algn="just" defTabSz="914400" rtl="0" eaLnBrk="0" fontAlgn="base" latinLnBrk="0" hangingPunct="0">
                        <a:lnSpc>
                          <a:spcPct val="100000"/>
                        </a:lnSpc>
                        <a:spcBef>
                          <a:spcPct val="0"/>
                        </a:spcBef>
                        <a:spcAft>
                          <a:spcPct val="0"/>
                        </a:spcAft>
                        <a:buClrTx/>
                        <a:buSzTx/>
                        <a:buFontTx/>
                        <a:buNone/>
                        <a:tabLst/>
                      </a:pPr>
                      <a:r>
                        <a:rPr lang="fr-FR" sz="800" b="0" i="0" kern="1200" dirty="0">
                          <a:solidFill>
                            <a:schemeClr val="tx1"/>
                          </a:solidFill>
                          <a:effectLst/>
                          <a:latin typeface="Arial"/>
                          <a:ea typeface="+mn-ea"/>
                          <a:cs typeface="+mn-cs"/>
                        </a:rPr>
                        <a:t>Le Responsable de commerces et de la distribution exerce sa fonction au sein de magasin  relevant d’un réseau de distribution intégré, associé, indépendant, grossiste ou de détail pour professionnels ou particuliers.</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Arial" charset="0"/>
                      </a:endParaRPr>
                    </a:p>
                    <a:p>
                      <a:pPr marL="180975" marR="0" lvl="0" indent="-180975" algn="l" defTabSz="914400" rtl="0" eaLnBrk="0" fontAlgn="base" latinLnBrk="0" hangingPunct="0">
                        <a:lnSpc>
                          <a:spcPct val="100000"/>
                        </a:lnSpc>
                        <a:spcBef>
                          <a:spcPct val="0"/>
                        </a:spcBef>
                        <a:spcAft>
                          <a:spcPct val="0"/>
                        </a:spcAft>
                        <a:buClrTx/>
                        <a:buSzTx/>
                        <a:buFontTx/>
                        <a:buNone/>
                        <a:tabLst/>
                      </a:pPr>
                      <a:r>
                        <a:rPr kumimoji="0" lang="fr-FR" altLang="fr-FR" sz="800" b="1" i="0" u="sng" strike="noStrike" cap="none" normalizeH="0" baseline="0" dirty="0">
                          <a:ln>
                            <a:noFill/>
                          </a:ln>
                          <a:solidFill>
                            <a:schemeClr val="tx1"/>
                          </a:solidFill>
                          <a:effectLst/>
                          <a:latin typeface="Arial" panose="020B0604020202020204" pitchFamily="34" charset="0"/>
                          <a:cs typeface="Arial" panose="020B0604020202020204" pitchFamily="34" charset="0"/>
                        </a:rPr>
                        <a:t>Objectifs : aptitudes et compétences visées </a:t>
                      </a:r>
                    </a:p>
                    <a:p>
                      <a:pPr marL="0" marR="0" lvl="0" indent="0" algn="just" defTabSz="914400" rtl="0" eaLnBrk="0" fontAlgn="base" latinLnBrk="0" hangingPunct="0">
                        <a:lnSpc>
                          <a:spcPct val="100000"/>
                        </a:lnSpc>
                        <a:spcBef>
                          <a:spcPct val="0"/>
                        </a:spcBef>
                        <a:spcAft>
                          <a:spcPct val="0"/>
                        </a:spcAft>
                        <a:buClrTx/>
                        <a:buSzTx/>
                        <a:buFontTx/>
                        <a:buNone/>
                        <a:tabLst/>
                        <a:defRPr/>
                      </a:pPr>
                      <a:r>
                        <a:rPr lang="fr-FR" sz="800" b="0" i="0" kern="1200" dirty="0">
                          <a:solidFill>
                            <a:schemeClr val="tx1"/>
                          </a:solidFill>
                          <a:effectLst/>
                          <a:latin typeface="Arial"/>
                          <a:ea typeface="+mn-ea"/>
                          <a:cs typeface="+mn-cs"/>
                        </a:rPr>
                        <a:t>Interface entre la direction et ses équipes, le Responsable de commerces et de la distribution  a en charge un périmètre qui englobe un point de vente dont il assure la responsabilité au niveau de sa gestion commerciale, administrative, logistique et humaine, dans un objectif global d’amélioration de la performance économique. Ses missions nécessitent à la fois une vision à moyen terme des activités et une adaptation aux imprévus du quotidien. </a:t>
                      </a:r>
                    </a:p>
                    <a:p>
                      <a:pPr marL="0" marR="0" lvl="0" indent="0" algn="just" defTabSz="914400" rtl="0" eaLnBrk="0" fontAlgn="base" latinLnBrk="0" hangingPunct="0">
                        <a:lnSpc>
                          <a:spcPct val="100000"/>
                        </a:lnSpc>
                        <a:spcBef>
                          <a:spcPct val="0"/>
                        </a:spcBef>
                        <a:spcAft>
                          <a:spcPct val="0"/>
                        </a:spcAft>
                        <a:buClrTx/>
                        <a:buSzTx/>
                        <a:buFontTx/>
                        <a:buNone/>
                        <a:tabLst/>
                        <a:defRPr/>
                      </a:pPr>
                      <a:endParaRPr kumimoji="0" lang="fr-FR" altLang="fr-FR" sz="800" b="1" i="0" u="sng" strike="noStrike" cap="none" normalizeH="0" baseline="0" dirty="0">
                        <a:ln>
                          <a:noFill/>
                        </a:ln>
                        <a:solidFill>
                          <a:schemeClr val="tx1"/>
                        </a:solidFill>
                        <a:effectLst/>
                        <a:latin typeface="Arial" panose="020B0604020202020204" pitchFamily="34" charset="0"/>
                        <a:cs typeface="Arial" panose="020B0604020202020204" pitchFamily="34" charset="0"/>
                      </a:endParaRPr>
                    </a:p>
                    <a:p>
                      <a:pPr marL="266700" marR="0" lvl="0" indent="-266700" algn="just" defTabSz="914400" rtl="0" eaLnBrk="0" fontAlgn="base" latinLnBrk="0" hangingPunct="0">
                        <a:lnSpc>
                          <a:spcPct val="100000"/>
                        </a:lnSpc>
                        <a:spcBef>
                          <a:spcPct val="0"/>
                        </a:spcBef>
                        <a:spcAft>
                          <a:spcPct val="0"/>
                        </a:spcAft>
                        <a:buClrTx/>
                        <a:buSzTx/>
                        <a:buFontTx/>
                        <a:buNone/>
                        <a:tabLst/>
                        <a:defRPr/>
                      </a:pPr>
                      <a:r>
                        <a:rPr kumimoji="0" lang="fr-FR" sz="800" b="0" i="0" u="none" strike="noStrike" cap="none" normalizeH="0" baseline="0" noProof="0" dirty="0">
                          <a:ln>
                            <a:noFill/>
                          </a:ln>
                          <a:solidFill>
                            <a:srgbClr val="000000"/>
                          </a:solidFill>
                          <a:effectLst/>
                          <a:latin typeface="Arial" panose="020B0604020202020204" pitchFamily="34" charset="0"/>
                          <a:cs typeface="Arial" panose="020B0604020202020204" pitchFamily="34" charset="0"/>
                          <a:sym typeface="Arial" charset="0"/>
                        </a:rPr>
                        <a:t>La formation est articulée autour des 3 blocs de compétences ;</a:t>
                      </a:r>
                    </a:p>
                    <a:p>
                      <a:pPr marL="266700" marR="0" lvl="0" indent="-266700" algn="just" defTabSz="914400" rtl="0" eaLnBrk="0" fontAlgn="base" latinLnBrk="0" hangingPunct="0">
                        <a:lnSpc>
                          <a:spcPct val="100000"/>
                        </a:lnSpc>
                        <a:spcBef>
                          <a:spcPct val="0"/>
                        </a:spcBef>
                        <a:spcAft>
                          <a:spcPct val="0"/>
                        </a:spcAft>
                        <a:buClrTx/>
                        <a:buSzTx/>
                        <a:buFontTx/>
                        <a:buNone/>
                        <a:tabLst/>
                        <a:defRPr/>
                      </a:pPr>
                      <a:r>
                        <a:rPr lang="fr-FR" sz="800" dirty="0"/>
                        <a:t>- Bloc 1 : Développer la performance commerciale d’une unité de vente</a:t>
                      </a:r>
                    </a:p>
                    <a:p>
                      <a:pPr marL="266700" marR="0" lvl="0" indent="-266700" algn="just" defTabSz="914400" rtl="0" eaLnBrk="0" fontAlgn="base" latinLnBrk="0" hangingPunct="0">
                        <a:lnSpc>
                          <a:spcPct val="100000"/>
                        </a:lnSpc>
                        <a:spcBef>
                          <a:spcPct val="0"/>
                        </a:spcBef>
                        <a:spcAft>
                          <a:spcPct val="0"/>
                        </a:spcAft>
                        <a:buClrTx/>
                        <a:buSzTx/>
                        <a:buFontTx/>
                        <a:buNone/>
                        <a:tabLst/>
                        <a:defRPr/>
                      </a:pPr>
                      <a:r>
                        <a:rPr lang="fr-FR" sz="800" dirty="0"/>
                        <a:t> - Bloc 2 : Piloter une unité de vente sur les plans administratif, logistique et financier</a:t>
                      </a:r>
                    </a:p>
                    <a:p>
                      <a:pPr marL="266700" marR="0" lvl="0" indent="-266700" algn="just" defTabSz="914400" rtl="0" eaLnBrk="0" fontAlgn="base" latinLnBrk="0" hangingPunct="0">
                        <a:lnSpc>
                          <a:spcPct val="100000"/>
                        </a:lnSpc>
                        <a:spcBef>
                          <a:spcPct val="0"/>
                        </a:spcBef>
                        <a:spcAft>
                          <a:spcPct val="0"/>
                        </a:spcAft>
                        <a:buClrTx/>
                        <a:buSzTx/>
                        <a:buFontTx/>
                        <a:buNone/>
                        <a:tabLst/>
                        <a:defRPr/>
                      </a:pPr>
                      <a:r>
                        <a:rPr lang="fr-FR" sz="800" dirty="0"/>
                        <a:t>- Bloc 3 : Manager les équipes de l’unité de vente dans un contexte de vente multicanale</a:t>
                      </a:r>
                    </a:p>
                    <a:p>
                      <a:pPr marL="266700" marR="0" lvl="0" indent="-266700" algn="just" defTabSz="914400" rtl="0" eaLnBrk="0" fontAlgn="base" latinLnBrk="0" hangingPunct="0">
                        <a:lnSpc>
                          <a:spcPct val="100000"/>
                        </a:lnSpc>
                        <a:spcBef>
                          <a:spcPct val="0"/>
                        </a:spcBef>
                        <a:spcAft>
                          <a:spcPct val="0"/>
                        </a:spcAft>
                        <a:buClrTx/>
                        <a:buSzTx/>
                        <a:buFontTx/>
                        <a:buNone/>
                        <a:tabLst/>
                      </a:pPr>
                      <a:endParaRPr lang="fr-FR" sz="800" dirty="0"/>
                    </a:p>
                    <a:p>
                      <a:pPr marL="266700" marR="0" lvl="0" indent="-266700" algn="l" defTabSz="914400" rtl="0" eaLnBrk="1" fontAlgn="base" latinLnBrk="0" hangingPunct="1">
                        <a:lnSpc>
                          <a:spcPct val="100000"/>
                        </a:lnSpc>
                        <a:spcBef>
                          <a:spcPct val="20000"/>
                        </a:spcBef>
                        <a:spcAft>
                          <a:spcPct val="0"/>
                        </a:spcAft>
                        <a:buClrTx/>
                        <a:buSzTx/>
                        <a:buFontTx/>
                        <a:buNone/>
                        <a:tabLst/>
                        <a:defRPr/>
                      </a:pPr>
                      <a:r>
                        <a:rPr kumimoji="0" lang="fr-FR" sz="800" b="1" i="0" u="sng" strike="noStrike" kern="1200" cap="none" spc="0" normalizeH="0" baseline="0" noProof="0" dirty="0">
                          <a:ln>
                            <a:noFill/>
                          </a:ln>
                          <a:solidFill>
                            <a:schemeClr val="tx1"/>
                          </a:solidFill>
                          <a:effectLst/>
                          <a:uLnTx/>
                          <a:uFillTx/>
                          <a:latin typeface="Arial" charset="0"/>
                          <a:ea typeface="+mn-ea"/>
                          <a:cs typeface="Arial" charset="0"/>
                          <a:sym typeface="Arial" charset="0"/>
                        </a:rPr>
                        <a:t>Méthodes mobilisées, modalités d’évaluation</a:t>
                      </a:r>
                      <a:r>
                        <a:rPr kumimoji="0" lang="fr-FR" sz="800" b="1" i="1" u="sng" strike="noStrike" kern="1200" cap="none" spc="0" normalizeH="0" baseline="0" noProof="0" dirty="0">
                          <a:ln>
                            <a:noFill/>
                          </a:ln>
                          <a:solidFill>
                            <a:schemeClr val="tx1"/>
                          </a:solidFill>
                          <a:effectLst/>
                          <a:uLnTx/>
                          <a:uFillTx/>
                          <a:latin typeface="Arial" charset="0"/>
                          <a:ea typeface="+mn-ea"/>
                          <a:cs typeface="Arial" charset="0"/>
                          <a:sym typeface="Arial" charset="0"/>
                        </a:rPr>
                        <a:t> </a:t>
                      </a:r>
                      <a:r>
                        <a:rPr kumimoji="0" lang="fr-FR" sz="800" b="1" i="0" u="sng" strike="noStrike" cap="none" normalizeH="0" baseline="0" dirty="0">
                          <a:ln>
                            <a:noFill/>
                          </a:ln>
                          <a:solidFill>
                            <a:schemeClr val="tx1"/>
                          </a:solidFill>
                          <a:effectLst/>
                          <a:latin typeface="Arial" charset="0"/>
                          <a:cs typeface="Arial" charset="0"/>
                          <a:sym typeface="Arial" charset="0"/>
                        </a:rPr>
                        <a:t>:</a:t>
                      </a:r>
                      <a:r>
                        <a:rPr kumimoji="0" lang="fr-FR" sz="800" b="1" i="0" u="sng" strike="noStrike" kern="1200" cap="none" normalizeH="0" baseline="0" dirty="0">
                          <a:ln>
                            <a:noFill/>
                          </a:ln>
                          <a:solidFill>
                            <a:schemeClr val="tx1"/>
                          </a:solidFill>
                          <a:effectLst/>
                          <a:latin typeface="Arial" charset="0"/>
                          <a:ea typeface="+mn-ea"/>
                          <a:cs typeface="Arial" charset="0"/>
                          <a:sym typeface="Arial" charset="0"/>
                        </a:rPr>
                        <a:t> </a:t>
                      </a:r>
                    </a:p>
                    <a:p>
                      <a:pPr marL="266700" marR="0" lvl="0" indent="-266700" algn="just" defTabSz="914400" rtl="0" eaLnBrk="1" fontAlgn="base" latinLnBrk="0" hangingPunct="1">
                        <a:lnSpc>
                          <a:spcPct val="85000"/>
                        </a:lnSpc>
                        <a:spcBef>
                          <a:spcPct val="20000"/>
                        </a:spcBef>
                        <a:spcAft>
                          <a:spcPct val="0"/>
                        </a:spcAft>
                        <a:buClrTx/>
                        <a:buSzTx/>
                        <a:buFontTx/>
                        <a:buNone/>
                        <a:tabLst/>
                      </a:pPr>
                      <a:r>
                        <a:rPr kumimoji="0" lang="fr-FR" altLang="fr-FR" sz="800" b="1" i="0" u="none" strike="noStrike" cap="none" normalizeH="0" baseline="0" dirty="0">
                          <a:ln>
                            <a:noFill/>
                          </a:ln>
                          <a:solidFill>
                            <a:srgbClr val="00B0F0"/>
                          </a:solidFill>
                          <a:effectLst/>
                          <a:latin typeface="Arial" panose="020B0604020202020204" pitchFamily="34" charset="0"/>
                          <a:cs typeface="Arial" panose="020B0604020202020204" pitchFamily="34" charset="0"/>
                        </a:rPr>
                        <a:t>Méthodes mobilisées :</a:t>
                      </a:r>
                      <a:r>
                        <a:rPr kumimoji="0" lang="fr-FR" alt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rPr>
                        <a:t> </a:t>
                      </a:r>
                      <a:r>
                        <a:rPr kumimoji="0" lang="fr-FR" alt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Une formation professionnelle, en </a:t>
                      </a:r>
                    </a:p>
                    <a:p>
                      <a:pPr marL="0" marR="0" lvl="0" indent="0" algn="just" defTabSz="914400" rtl="0" eaLnBrk="1" fontAlgn="base" latinLnBrk="0" hangingPunct="1">
                        <a:lnSpc>
                          <a:spcPct val="85000"/>
                        </a:lnSpc>
                        <a:spcBef>
                          <a:spcPct val="20000"/>
                        </a:spcBef>
                        <a:spcAft>
                          <a:spcPct val="0"/>
                        </a:spcAft>
                        <a:buClrTx/>
                        <a:buSzTx/>
                        <a:buFontTx/>
                        <a:buNone/>
                        <a:tabLst/>
                      </a:pPr>
                      <a:r>
                        <a:rPr kumimoji="0" lang="fr-FR" alt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Arial" panose="020B0604020202020204" pitchFamily="34" charset="0"/>
                        </a:rPr>
                        <a:t>alternance, qui privilégie l'approche métier.</a:t>
                      </a:r>
                    </a:p>
                    <a:p>
                      <a:pPr marL="0" marR="0" lvl="0" indent="0" algn="just" defTabSz="914400" rtl="0" eaLnBrk="1" fontAlgn="base" latinLnBrk="0" hangingPunct="1">
                        <a:lnSpc>
                          <a:spcPct val="85000"/>
                        </a:lnSpc>
                        <a:spcBef>
                          <a:spcPct val="20000"/>
                        </a:spcBef>
                        <a:spcAft>
                          <a:spcPct val="0"/>
                        </a:spcAft>
                        <a:buClrTx/>
                        <a:buSzTx/>
                        <a:buFontTx/>
                        <a:buNone/>
                        <a:tabLst/>
                        <a:defRPr/>
                      </a:pPr>
                      <a:r>
                        <a:rPr lang="fr-FR" sz="800" b="0" i="0" u="none" strike="noStrike" kern="1200" dirty="0">
                          <a:solidFill>
                            <a:schemeClr val="tx1"/>
                          </a:solidFill>
                          <a:effectLst/>
                          <a:latin typeface="Arial"/>
                          <a:ea typeface="+mn-ea"/>
                          <a:cs typeface="+mn-cs"/>
                        </a:rPr>
                        <a:t>Apports théoriques, ressources documentaires, pédagogie active, cas pratiques, mise en situation, accompagnement individualisé, salles informatiques.</a:t>
                      </a:r>
                      <a:endParaRPr kumimoji="0" lang="fr-FR" altLang="fr-FR" sz="800" b="0" i="0" u="none" strike="noStrike" kern="1200" cap="none" normalizeH="0" baseline="0" dirty="0">
                        <a:ln>
                          <a:noFill/>
                        </a:ln>
                        <a:solidFill>
                          <a:srgbClr val="000000"/>
                        </a:solidFill>
                        <a:effectLst/>
                        <a:latin typeface="Arial"/>
                        <a:ea typeface="+mn-ea"/>
                        <a:cs typeface="Arial" panose="020B0604020202020204" pitchFamily="34" charset="0"/>
                        <a:sym typeface="Arial" panose="020B0604020202020204" pitchFamily="34" charset="0"/>
                      </a:endParaRPr>
                    </a:p>
                    <a:p>
                      <a:pPr marL="0" marR="0" lvl="0" indent="0" algn="l" defTabSz="914400" rtl="0" eaLnBrk="1" fontAlgn="base" latinLnBrk="0" hangingPunct="1">
                        <a:lnSpc>
                          <a:spcPct val="85000"/>
                        </a:lnSpc>
                        <a:spcBef>
                          <a:spcPct val="20000"/>
                        </a:spcBef>
                        <a:spcAft>
                          <a:spcPct val="0"/>
                        </a:spcAft>
                        <a:buClrTx/>
                        <a:buSzTx/>
                        <a:buFontTx/>
                        <a:buNone/>
                        <a:tabLst/>
                      </a:pPr>
                      <a:endParaRPr kumimoji="0" lang="fr-FR" alt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Arial" panose="020B0604020202020204" pitchFamily="34" charset="0"/>
                      </a:endParaRPr>
                    </a:p>
                    <a:p>
                      <a:pPr marL="0" marR="0" lvl="0" indent="0" algn="l" defTabSz="914400" rtl="0" eaLnBrk="1" fontAlgn="base" latinLnBrk="0" hangingPunct="1">
                        <a:lnSpc>
                          <a:spcPct val="85000"/>
                        </a:lnSpc>
                        <a:spcBef>
                          <a:spcPct val="20000"/>
                        </a:spcBef>
                        <a:spcAft>
                          <a:spcPct val="0"/>
                        </a:spcAft>
                        <a:buClrTx/>
                        <a:buSzTx/>
                        <a:buFontTx/>
                        <a:buNone/>
                        <a:tabLst/>
                      </a:pPr>
                      <a:r>
                        <a:rPr kumimoji="0" lang="fr-FR" altLang="fr-FR" sz="800" b="1" i="0" u="none" strike="noStrike" cap="none" normalizeH="0" baseline="0" dirty="0">
                          <a:ln>
                            <a:noFill/>
                          </a:ln>
                          <a:solidFill>
                            <a:srgbClr val="00B0F0"/>
                          </a:solidFill>
                          <a:effectLst/>
                          <a:latin typeface="Arial" panose="020B0604020202020204" pitchFamily="34" charset="0"/>
                          <a:cs typeface="Arial" panose="020B0604020202020204" pitchFamily="34" charset="0"/>
                        </a:rPr>
                        <a:t>Modalités d’évaluation :</a:t>
                      </a:r>
                    </a:p>
                    <a:p>
                      <a:pPr marL="0" marR="0" lvl="0" indent="0" algn="just" defTabSz="914400" rtl="0" eaLnBrk="1" fontAlgn="base" latinLnBrk="0" hangingPunct="1">
                        <a:lnSpc>
                          <a:spcPct val="100000"/>
                        </a:lnSpc>
                        <a:spcBef>
                          <a:spcPct val="20000"/>
                        </a:spcBef>
                        <a:spcAft>
                          <a:spcPct val="0"/>
                        </a:spcAft>
                        <a:buClrTx/>
                        <a:buSzTx/>
                        <a:buFontTx/>
                        <a:buNone/>
                        <a:tabLst/>
                        <a:defRPr/>
                      </a:pPr>
                      <a:r>
                        <a:rPr kumimoji="0" lang="fr-FR" altLang="fr-FR" sz="800" b="0" i="0" u="none" strike="noStrike" kern="1200" cap="none" normalizeH="0" baseline="0" dirty="0">
                          <a:ln>
                            <a:noFill/>
                          </a:ln>
                          <a:solidFill>
                            <a:srgbClr val="000000"/>
                          </a:solidFill>
                          <a:effectLst/>
                          <a:latin typeface="Arial"/>
                          <a:ea typeface="+mn-ea"/>
                          <a:cs typeface="Arial" panose="020B0604020202020204" pitchFamily="34" charset="0"/>
                          <a:sym typeface="Arial" panose="020B0604020202020204" pitchFamily="34" charset="0"/>
                        </a:rPr>
                        <a:t>La formation est validée par des examens mixant contrôles théoriques, mises en situation et études de cas. Les candidats doivent présenter des dossiers professionnels construits sur la base d’activités menées en entreprise.</a:t>
                      </a:r>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endParaRPr kumimoji="0" lang="fr-FR" sz="800" b="1" i="0" u="sng" strike="noStrike" kern="1200" cap="none" normalizeH="0" baseline="0" dirty="0">
                        <a:ln>
                          <a:noFill/>
                        </a:ln>
                        <a:solidFill>
                          <a:schemeClr val="tx1"/>
                        </a:solidFill>
                        <a:effectLst/>
                        <a:latin typeface="Arial" charset="0"/>
                        <a:ea typeface="+mn-ea"/>
                        <a:cs typeface="Arial" charset="0"/>
                        <a:sym typeface="Arial" charset="0"/>
                      </a:endParaRPr>
                    </a:p>
                    <a:p>
                      <a:pPr marL="0" marR="0" lvl="0" indent="0" algn="l" defTabSz="914400" rtl="0" eaLnBrk="0" fontAlgn="base" latinLnBrk="0" hangingPunct="0">
                        <a:lnSpc>
                          <a:spcPct val="100000"/>
                        </a:lnSpc>
                        <a:spcBef>
                          <a:spcPts val="0"/>
                        </a:spcBef>
                        <a:spcAft>
                          <a:spcPts val="0"/>
                        </a:spcAft>
                        <a:buClrTx/>
                        <a:buSzTx/>
                        <a:buFont typeface="Arial" panose="020B0604020202020204" pitchFamily="34" charset="0"/>
                        <a:buNone/>
                        <a:tabLst/>
                        <a:defRPr/>
                      </a:pPr>
                      <a:r>
                        <a:rPr kumimoji="0" lang="fr-FR" sz="800" b="1" i="0" u="sng" strike="noStrike" kern="1200" cap="none" normalizeH="0" baseline="0" dirty="0">
                          <a:ln>
                            <a:noFill/>
                          </a:ln>
                          <a:solidFill>
                            <a:schemeClr val="tx1"/>
                          </a:solidFill>
                          <a:effectLst/>
                          <a:latin typeface="Arial" charset="0"/>
                          <a:ea typeface="+mn-ea"/>
                          <a:cs typeface="Arial" charset="0"/>
                          <a:sym typeface="Arial" charset="0"/>
                        </a:rPr>
                        <a:t>Poursuite d’études, passerelles (Cf. RNCP) :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800" b="0" i="0" u="none" strike="noStrike" kern="1200" cap="none" normalizeH="0" baseline="0" dirty="0">
                          <a:ln>
                            <a:noFill/>
                          </a:ln>
                          <a:solidFill>
                            <a:srgbClr val="000000"/>
                          </a:solidFill>
                          <a:effectLst/>
                          <a:latin typeface="Arial" charset="0"/>
                          <a:ea typeface="+mn-ea"/>
                          <a:cs typeface="Arial" charset="0"/>
                          <a:sym typeface="Arial" charset="0"/>
                        </a:rPr>
                        <a:t>L’insertion professionnelle est l’objectif 1er de cette formation. La poursuite d’études est toutefois envisageable vers une formation bac +5.</a:t>
                      </a:r>
                    </a:p>
                    <a:p>
                      <a:pPr marL="0" marR="0" lvl="0" indent="0" algn="just" defTabSz="914400" rtl="0" eaLnBrk="0" fontAlgn="base" latinLnBrk="0" hangingPunct="0">
                        <a:lnSpc>
                          <a:spcPct val="100000"/>
                        </a:lnSpc>
                        <a:spcBef>
                          <a:spcPct val="0"/>
                        </a:spcBef>
                        <a:spcAft>
                          <a:spcPct val="0"/>
                        </a:spcAft>
                        <a:buClrTx/>
                        <a:buSzTx/>
                        <a:buFontTx/>
                        <a:buNone/>
                        <a:tabLst/>
                      </a:pPr>
                      <a:r>
                        <a:rPr kumimoji="0" lang="fr-FR" sz="800" b="0" i="0" u="none" strike="noStrike" kern="1200" cap="none" normalizeH="0" baseline="0" dirty="0">
                          <a:ln>
                            <a:noFill/>
                          </a:ln>
                          <a:solidFill>
                            <a:srgbClr val="000000"/>
                          </a:solidFill>
                          <a:effectLst/>
                          <a:latin typeface="Arial" charset="0"/>
                          <a:ea typeface="+mn-ea"/>
                          <a:cs typeface="Arial" charset="0"/>
                          <a:sym typeface="Arial" charset="0"/>
                        </a:rPr>
                        <a:t>Certifications enregistrées au RNCP en correspondance partielle: </a:t>
                      </a:r>
                    </a:p>
                    <a:p>
                      <a:pPr marL="0" marR="0" lvl="0" indent="0" algn="just" defTabSz="914400" rtl="0" eaLnBrk="0" fontAlgn="base" latinLnBrk="0" hangingPunct="0">
                        <a:lnSpc>
                          <a:spcPct val="100000"/>
                        </a:lnSpc>
                        <a:spcBef>
                          <a:spcPct val="0"/>
                        </a:spcBef>
                        <a:spcAft>
                          <a:spcPct val="0"/>
                        </a:spcAft>
                        <a:buClrTx/>
                        <a:buSzTx/>
                        <a:buFontTx/>
                        <a:buNone/>
                        <a:tabLst/>
                      </a:pPr>
                      <a:endParaRPr kumimoji="0" lang="fr-FR" sz="800" b="0" i="0" u="none" strike="noStrike" kern="1200" cap="none" normalizeH="0" baseline="0" dirty="0">
                        <a:ln>
                          <a:noFill/>
                        </a:ln>
                        <a:solidFill>
                          <a:srgbClr val="000000"/>
                        </a:solidFill>
                        <a:effectLst/>
                        <a:latin typeface="Arial" charset="0"/>
                        <a:ea typeface="+mn-ea"/>
                        <a:cs typeface="Arial" charset="0"/>
                        <a:sym typeface="Arial" charset="0"/>
                      </a:endParaRPr>
                    </a:p>
                    <a:p>
                      <a:pPr marL="0" marR="0" lvl="0" indent="0" algn="l" defTabSz="914400" rtl="0" eaLnBrk="0" fontAlgn="base" latinLnBrk="0" hangingPunct="0">
                        <a:lnSpc>
                          <a:spcPct val="100000"/>
                        </a:lnSpc>
                        <a:spcBef>
                          <a:spcPts val="0"/>
                        </a:spcBef>
                        <a:spcAft>
                          <a:spcPts val="0"/>
                        </a:spcAft>
                        <a:buClrTx/>
                        <a:buSzTx/>
                        <a:buFontTx/>
                        <a:buNone/>
                        <a:tabLst/>
                      </a:pPr>
                      <a:r>
                        <a:rPr kumimoji="0" lang="fr-FR" sz="800" b="1" i="0" u="sng" strike="noStrike" kern="1200" cap="none" spc="0" normalizeH="0" baseline="0" noProof="0" dirty="0">
                          <a:ln>
                            <a:noFill/>
                          </a:ln>
                          <a:solidFill>
                            <a:srgbClr val="000000"/>
                          </a:solidFill>
                          <a:effectLst/>
                          <a:uLnTx/>
                          <a:uFillTx/>
                          <a:latin typeface="Arial" charset="0"/>
                          <a:ea typeface="+mn-ea"/>
                          <a:cs typeface="Arial" charset="0"/>
                          <a:sym typeface="Arial" charset="0"/>
                        </a:rPr>
                        <a:t>A</a:t>
                      </a:r>
                      <a:r>
                        <a:rPr kumimoji="0" lang="fr-FR" sz="800" b="1" i="0" u="sng"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sym typeface="Arial" panose="020B0604020202020204" pitchFamily="34" charset="0"/>
                        </a:rPr>
                        <a:t>ccessibilité aux personnes porteuses de Handicap : </a:t>
                      </a:r>
                      <a:r>
                        <a:rPr kumimoji="0" lang="fr-FR"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Arial" panose="020B0604020202020204" pitchFamily="34" charset="0"/>
                        </a:rPr>
                        <a:t>​</a:t>
                      </a:r>
                    </a:p>
                    <a:p>
                      <a:pPr marL="0" marR="0" lvl="0" indent="0" algn="just" defTabSz="914400" rtl="0" eaLnBrk="1" fontAlgn="base" latinLnBrk="0" hangingPunct="1">
                        <a:lnSpc>
                          <a:spcPct val="100000"/>
                        </a:lnSpc>
                        <a:spcBef>
                          <a:spcPct val="0"/>
                        </a:spcBef>
                        <a:spcAft>
                          <a:spcPct val="0"/>
                        </a:spcAft>
                        <a:buClrTx/>
                        <a:buSzTx/>
                        <a:buFontTx/>
                        <a:buChar char="-"/>
                        <a:tabLst/>
                      </a:pPr>
                      <a:r>
                        <a:rPr kumimoji="0" lang="fr-FR" alt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anose="02020603050405020304" pitchFamily="18" charset="0"/>
                        </a:rPr>
                        <a:t> Tous les sites sont accessibles</a:t>
                      </a:r>
                    </a:p>
                    <a:p>
                      <a:pPr marL="0" marR="0" lvl="0" indent="0" algn="just" defTabSz="914400" rtl="0" eaLnBrk="1" fontAlgn="base" latinLnBrk="0" hangingPunct="1">
                        <a:lnSpc>
                          <a:spcPct val="100000"/>
                        </a:lnSpc>
                        <a:spcBef>
                          <a:spcPct val="0"/>
                        </a:spcBef>
                        <a:spcAft>
                          <a:spcPct val="0"/>
                        </a:spcAft>
                        <a:buClrTx/>
                        <a:buSzTx/>
                        <a:buFontTx/>
                        <a:buChar char="-"/>
                        <a:tabLst/>
                      </a:pPr>
                      <a:r>
                        <a:rPr kumimoji="0" lang="fr-FR" alt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anose="02020603050405020304" pitchFamily="18" charset="0"/>
                        </a:rPr>
                        <a:t> Le parcours pédagogique peut être individualisé sur étude avec le référent handicap.</a:t>
                      </a:r>
                    </a:p>
                  </a:txBody>
                  <a:tcPr marL="99550" marR="99550" marT="49775" marB="49775" horzOverflow="overflow">
                    <a:lnL w="9525" cap="flat" cmpd="sng" algn="ctr">
                      <a:solidFill>
                        <a:srgbClr val="000000">
                          <a:alpha val="0"/>
                        </a:srgbClr>
                      </a:solidFill>
                      <a:prstDash val="solid"/>
                      <a:round/>
                      <a:headEnd type="none" w="med" len="med"/>
                      <a:tailEnd type="none" w="med" len="med"/>
                    </a:lnL>
                    <a:lnR w="9525" cap="flat" cmpd="sng" algn="ctr">
                      <a:solidFill>
                        <a:srgbClr val="000000">
                          <a:alpha val="0"/>
                        </a:srgbClr>
                      </a:solidFill>
                      <a:prstDash val="solid"/>
                      <a:round/>
                      <a:headEnd type="none" w="med" len="med"/>
                      <a:tailEnd type="none" w="med" len="med"/>
                    </a:lnR>
                    <a:lnT w="9525" cap="flat" cmpd="sng" algn="ctr">
                      <a:solidFill>
                        <a:srgbClr val="000000">
                          <a:alpha val="0"/>
                        </a:srgbClr>
                      </a:solidFill>
                      <a:prstDash val="solid"/>
                      <a:round/>
                      <a:headEnd type="none" w="med" len="med"/>
                      <a:tailEnd type="none" w="med" len="med"/>
                    </a:lnT>
                    <a:lnB w="9525" cap="flat" cmpd="sng" algn="ctr">
                      <a:solidFill>
                        <a:srgbClr val="000000">
                          <a:alpha val="0"/>
                        </a:srgbClr>
                      </a:solidFill>
                      <a:prstDash val="solid"/>
                      <a:round/>
                      <a:headEnd type="none" w="med" len="med"/>
                      <a:tailEnd type="none" w="med" len="med"/>
                    </a:lnB>
                    <a:lnTlToBr>
                      <a:noFill/>
                    </a:lnTlToBr>
                    <a:lnBlToTr>
                      <a:noFill/>
                    </a:lnBlToTr>
                    <a:noFill/>
                  </a:tcPr>
                </a:tc>
                <a:tc>
                  <a:txBody>
                    <a:bodyPr/>
                    <a:lstStyle>
                      <a:lvl1pPr marL="0" algn="l" defTabSz="685800" rtl="0" eaLnBrk="1" latinLnBrk="0" hangingPunct="1">
                        <a:defRPr sz="1350" kern="1200">
                          <a:solidFill>
                            <a:schemeClr val="tx1"/>
                          </a:solidFill>
                          <a:latin typeface="Arial"/>
                        </a:defRPr>
                      </a:lvl1pPr>
                      <a:lvl2pPr marL="342900" algn="l" defTabSz="685800" rtl="0" eaLnBrk="1" latinLnBrk="0" hangingPunct="1">
                        <a:defRPr sz="1350" kern="1200">
                          <a:solidFill>
                            <a:schemeClr val="tx1"/>
                          </a:solidFill>
                          <a:latin typeface="Arial"/>
                        </a:defRPr>
                      </a:lvl2pPr>
                      <a:lvl3pPr marL="685800" algn="l" defTabSz="685800" rtl="0" eaLnBrk="1" latinLnBrk="0" hangingPunct="1">
                        <a:defRPr sz="1350" kern="1200">
                          <a:solidFill>
                            <a:schemeClr val="tx1"/>
                          </a:solidFill>
                          <a:latin typeface="Arial"/>
                        </a:defRPr>
                      </a:lvl3pPr>
                      <a:lvl4pPr marL="1028700" algn="l" defTabSz="685800" rtl="0" eaLnBrk="1" latinLnBrk="0" hangingPunct="1">
                        <a:defRPr sz="1350" kern="1200">
                          <a:solidFill>
                            <a:schemeClr val="tx1"/>
                          </a:solidFill>
                          <a:latin typeface="Arial"/>
                        </a:defRPr>
                      </a:lvl4pPr>
                      <a:lvl5pPr marL="1371600" algn="l" defTabSz="685800" rtl="0" eaLnBrk="1" latinLnBrk="0" hangingPunct="1">
                        <a:defRPr sz="1350" kern="1200">
                          <a:solidFill>
                            <a:schemeClr val="tx1"/>
                          </a:solidFill>
                          <a:latin typeface="Arial"/>
                        </a:defRPr>
                      </a:lvl5pPr>
                      <a:lvl6pPr marL="1714500" algn="l" defTabSz="685800" rtl="0" eaLnBrk="1" latinLnBrk="0" hangingPunct="1">
                        <a:defRPr sz="1350" kern="1200">
                          <a:solidFill>
                            <a:schemeClr val="tx1"/>
                          </a:solidFill>
                          <a:latin typeface="Arial"/>
                        </a:defRPr>
                      </a:lvl6pPr>
                      <a:lvl7pPr marL="2057400" algn="l" defTabSz="685800" rtl="0" eaLnBrk="1" latinLnBrk="0" hangingPunct="1">
                        <a:defRPr sz="1350" kern="1200">
                          <a:solidFill>
                            <a:schemeClr val="tx1"/>
                          </a:solidFill>
                          <a:latin typeface="Arial"/>
                        </a:defRPr>
                      </a:lvl7pPr>
                      <a:lvl8pPr marL="2400300" algn="l" defTabSz="685800" rtl="0" eaLnBrk="1" latinLnBrk="0" hangingPunct="1">
                        <a:defRPr sz="1350" kern="1200">
                          <a:solidFill>
                            <a:schemeClr val="tx1"/>
                          </a:solidFill>
                          <a:latin typeface="Arial"/>
                        </a:defRPr>
                      </a:lvl8pPr>
                      <a:lvl9pPr marL="2743200" algn="l" defTabSz="685800" rtl="0" eaLnBrk="1" latinLnBrk="0" hangingPunct="1">
                        <a:defRPr sz="1350" kern="1200">
                          <a:solidFill>
                            <a:schemeClr val="tx1"/>
                          </a:solidFill>
                          <a:latin typeface="Arial"/>
                        </a:defRPr>
                      </a:lvl9pPr>
                    </a:lstStyle>
                    <a:p>
                      <a:pPr marL="85725" marR="0" lvl="0" indent="-85725" algn="ctr" defTabSz="914400" rtl="0" eaLnBrk="0" fontAlgn="base" latinLnBrk="0" hangingPunct="0">
                        <a:lnSpc>
                          <a:spcPct val="100000"/>
                        </a:lnSpc>
                        <a:spcBef>
                          <a:spcPts val="0"/>
                        </a:spcBef>
                        <a:spcAft>
                          <a:spcPts val="0"/>
                        </a:spcAft>
                        <a:buClrTx/>
                        <a:buSzTx/>
                        <a:buFontTx/>
                        <a:buNone/>
                        <a:tabLst/>
                      </a:pPr>
                      <a:r>
                        <a:rPr kumimoji="0" lang="fr-FR" altLang="fr-FR" sz="800" b="1" i="0" u="sng" strike="noStrike" cap="none" normalizeH="0" baseline="0" dirty="0">
                          <a:ln>
                            <a:noFill/>
                          </a:ln>
                          <a:solidFill>
                            <a:srgbClr val="00B9F2"/>
                          </a:solidFill>
                          <a:effectLst/>
                          <a:latin typeface="Arial" panose="020B0604020202020204" pitchFamily="34" charset="0"/>
                          <a:cs typeface="Arial" panose="020B0604020202020204" pitchFamily="34" charset="0"/>
                          <a:sym typeface="Arial" panose="020B0604020202020204" pitchFamily="34" charset="0"/>
                        </a:rPr>
                        <a:t>NOTRE OFFRE DE FORMATION :</a:t>
                      </a:r>
                    </a:p>
                    <a:p>
                      <a:pPr marL="0" marR="0" lvl="0" indent="0" algn="l" defTabSz="914400" rtl="0" eaLnBrk="1" fontAlgn="base" latinLnBrk="0" hangingPunct="1">
                        <a:lnSpc>
                          <a:spcPct val="100000"/>
                        </a:lnSpc>
                        <a:spcBef>
                          <a:spcPts val="100"/>
                        </a:spcBef>
                        <a:spcAft>
                          <a:spcPct val="0"/>
                        </a:spcAft>
                        <a:buClr>
                          <a:srgbClr val="000000"/>
                        </a:buClr>
                        <a:buSzPct val="25000"/>
                        <a:buFontTx/>
                        <a:buNone/>
                        <a:tabLst/>
                      </a:pPr>
                      <a:endParaRPr kumimoji="0" lang="fr-FR" sz="800" b="1" i="0" u="none" strike="noStrike" cap="none" normalizeH="0" baseline="0" dirty="0">
                        <a:ln>
                          <a:noFill/>
                        </a:ln>
                        <a:solidFill>
                          <a:srgbClr val="0089CF"/>
                        </a:solidFill>
                        <a:effectLst/>
                        <a:latin typeface="Arial" panose="020B0604020202020204" pitchFamily="34" charset="0"/>
                        <a:cs typeface="Arial" panose="020B0604020202020204" pitchFamily="34" charset="0"/>
                        <a:sym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1" i="0" u="none" strike="noStrike" cap="none" normalizeH="0" baseline="0" dirty="0">
                          <a:ln>
                            <a:noFill/>
                          </a:ln>
                          <a:solidFill>
                            <a:srgbClr val="00B0F0"/>
                          </a:solidFill>
                          <a:effectLst/>
                          <a:latin typeface="Arial" panose="020B0604020202020204" pitchFamily="34" charset="0"/>
                          <a:cs typeface="Arial" panose="020B0604020202020204" pitchFamily="34" charset="0"/>
                          <a:sym typeface="Times New Roman" pitchFamily="18" charset="0"/>
                        </a:rPr>
                        <a:t>Public visé</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altLang="fr-FR" sz="800" b="0" i="0" u="none" strike="noStrike" kern="1200" cap="none" normalizeH="0" baseline="0" dirty="0">
                          <a:ln>
                            <a:noFill/>
                          </a:ln>
                          <a:solidFill>
                            <a:srgbClr val="000000"/>
                          </a:solidFill>
                          <a:effectLst/>
                          <a:latin typeface="Arial" panose="020B0604020202020204" pitchFamily="34" charset="0"/>
                          <a:ea typeface="+mn-ea"/>
                          <a:cs typeface="Arial" panose="020B0604020202020204" pitchFamily="34" charset="0"/>
                          <a:sym typeface="Times New Roman" panose="02020603050405020304" pitchFamily="18" charset="0"/>
                        </a:rPr>
                        <a:t>Public éligible au contrat en alternance, demandeur d’emploi, salarié d’entreprise</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altLang="fr-FR" sz="800" b="0" i="0" u="none" strike="noStrike" kern="1200" cap="none" normalizeH="0" baseline="0" dirty="0">
                        <a:ln>
                          <a:noFill/>
                        </a:ln>
                        <a:solidFill>
                          <a:srgbClr val="000000"/>
                        </a:solidFill>
                        <a:effectLst/>
                        <a:latin typeface="Arial" panose="020B0604020202020204" pitchFamily="34" charset="0"/>
                        <a:ea typeface="+mn-ea"/>
                        <a:cs typeface="Arial" panose="020B0604020202020204" pitchFamily="34" charset="0"/>
                        <a:sym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fr-FR" sz="800" b="1" i="0" u="none" strike="noStrike" cap="none" normalizeH="0" baseline="0" noProof="0" dirty="0">
                          <a:ln>
                            <a:noFill/>
                          </a:ln>
                          <a:solidFill>
                            <a:srgbClr val="00B0F0"/>
                          </a:solidFill>
                          <a:effectLst/>
                          <a:latin typeface="Arial" panose="020B0604020202020204" pitchFamily="34" charset="0"/>
                          <a:cs typeface="Arial" panose="020B0604020202020204" pitchFamily="34" charset="0"/>
                          <a:sym typeface="Arial" charset="0"/>
                        </a:rPr>
                        <a:t>Prérequis </a:t>
                      </a:r>
                      <a:endParaRPr lang="fr-FR" sz="800" b="0" i="0" kern="1200" dirty="0">
                        <a:solidFill>
                          <a:schemeClr val="tx1"/>
                        </a:solidFill>
                        <a:effectLst/>
                        <a:latin typeface="Arial" panose="020B0604020202020204" pitchFamily="34" charset="0"/>
                        <a:ea typeface="+mn-ea"/>
                        <a:cs typeface="Arial" panose="020B0604020202020204" pitchFamily="34" charset="0"/>
                      </a:endParaRPr>
                    </a:p>
                    <a:p>
                      <a:pPr marL="0" indent="0" algn="just">
                        <a:buFontTx/>
                        <a:buNone/>
                      </a:pPr>
                      <a:r>
                        <a:rPr lang="fr-FR" sz="800" b="0" i="0" kern="1200" dirty="0">
                          <a:solidFill>
                            <a:schemeClr val="tx1"/>
                          </a:solidFill>
                          <a:effectLst/>
                          <a:latin typeface="Arial" panose="020B0604020202020204" pitchFamily="34" charset="0"/>
                          <a:ea typeface="+mn-ea"/>
                          <a:cs typeface="Arial" panose="020B0604020202020204" pitchFamily="34" charset="0"/>
                        </a:rPr>
                        <a:t>- Justifier d’un diplôme de niveau 5 dans les domaines de la   vente/commerce/distribution</a:t>
                      </a:r>
                    </a:p>
                    <a:p>
                      <a:pPr marL="0" indent="0" algn="just">
                        <a:buFontTx/>
                        <a:buNone/>
                      </a:pPr>
                      <a:r>
                        <a:rPr lang="fr-FR" sz="800" b="0" i="0" kern="1200" dirty="0">
                          <a:solidFill>
                            <a:schemeClr val="tx1"/>
                          </a:solidFill>
                          <a:effectLst/>
                          <a:latin typeface="Arial" panose="020B0604020202020204" pitchFamily="34" charset="0"/>
                          <a:ea typeface="+mn-ea"/>
                          <a:cs typeface="Arial" panose="020B0604020202020204" pitchFamily="34" charset="0"/>
                        </a:rPr>
                        <a:t>- OU Justifier d’un diplôme de niveau 5 dans tout autre domaine et justifier d’une expérience minimale de 6 mois en vente/commerce/distribution,</a:t>
                      </a:r>
                    </a:p>
                    <a:p>
                      <a:pPr marL="0" indent="0" algn="just">
                        <a:buFontTx/>
                        <a:buNone/>
                      </a:pPr>
                      <a:r>
                        <a:rPr lang="fr-FR" sz="800" b="0" i="0" kern="1200" dirty="0">
                          <a:solidFill>
                            <a:schemeClr val="tx1"/>
                          </a:solidFill>
                          <a:effectLst/>
                          <a:latin typeface="Arial" panose="020B0604020202020204" pitchFamily="34" charset="0"/>
                          <a:ea typeface="+mn-ea"/>
                          <a:cs typeface="Arial" panose="020B0604020202020204" pitchFamily="34" charset="0"/>
                        </a:rPr>
                        <a:t>- OU Justifier de 3 années d’expérience professionnelle dans le secteur d’activité vente/commerce/distribution,</a:t>
                      </a:r>
                    </a:p>
                    <a:p>
                      <a:pPr algn="just"/>
                      <a:r>
                        <a:rPr lang="fr-FR" sz="800" b="0" i="0" u="none" kern="1200" dirty="0">
                          <a:solidFill>
                            <a:schemeClr val="tx1"/>
                          </a:solidFill>
                          <a:effectLst/>
                          <a:latin typeface="Arial" panose="020B0604020202020204" pitchFamily="34" charset="0"/>
                          <a:ea typeface="+mn-ea"/>
                          <a:cs typeface="Arial" panose="020B0604020202020204" pitchFamily="34" charset="0"/>
                        </a:rPr>
                        <a:t>ET</a:t>
                      </a:r>
                      <a:r>
                        <a:rPr lang="fr-FR" sz="800" b="0" i="0" kern="1200" dirty="0">
                          <a:solidFill>
                            <a:schemeClr val="tx1"/>
                          </a:solidFill>
                          <a:effectLst/>
                          <a:latin typeface="Arial" panose="020B0604020202020204" pitchFamily="34" charset="0"/>
                          <a:ea typeface="+mn-ea"/>
                          <a:cs typeface="Arial" panose="020B0604020202020204" pitchFamily="34" charset="0"/>
                        </a:rPr>
                        <a:t> satisfaire à l’entretien de motivation.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FR" sz="800" b="1" i="0" u="none" strike="noStrike" cap="none" normalizeH="0" baseline="0" noProof="0" dirty="0">
                          <a:ln>
                            <a:noFill/>
                          </a:ln>
                          <a:solidFill>
                            <a:srgbClr val="00B0F0"/>
                          </a:solidFill>
                          <a:effectLst/>
                          <a:latin typeface="Arial" panose="020B0604020202020204" pitchFamily="34" charset="0"/>
                          <a:cs typeface="Arial" panose="020B0604020202020204" pitchFamily="34" charset="0"/>
                          <a:sym typeface="Arial" charset="0"/>
                        </a:rPr>
                        <a:t>Validation</a:t>
                      </a:r>
                      <a:r>
                        <a:rPr kumimoji="0" lang="fr-FR" sz="800" b="1" i="0" u="none" strike="noStrike" cap="none" normalizeH="0" baseline="0" noProof="0" dirty="0">
                          <a:ln>
                            <a:noFill/>
                          </a:ln>
                          <a:solidFill>
                            <a:srgbClr val="000000"/>
                          </a:solidFill>
                          <a:effectLst/>
                          <a:latin typeface="Arial" panose="020B0604020202020204" pitchFamily="34" charset="0"/>
                          <a:cs typeface="Arial" panose="020B0604020202020204" pitchFamily="34" charset="0"/>
                          <a:sym typeface="Arial" charset="0"/>
                        </a:rPr>
                        <a:t> </a:t>
                      </a:r>
                      <a:r>
                        <a:rPr kumimoji="0" lang="fr-FR" sz="800" b="1" i="0" u="none" strike="noStrike" kern="1200" cap="none" normalizeH="0" baseline="0" noProof="0" dirty="0">
                          <a:ln>
                            <a:noFill/>
                          </a:ln>
                          <a:solidFill>
                            <a:srgbClr val="00B0F0"/>
                          </a:solidFill>
                          <a:effectLst/>
                          <a:latin typeface="Arial" panose="020B0604020202020204" pitchFamily="34" charset="0"/>
                          <a:ea typeface="+mn-ea"/>
                          <a:cs typeface="Arial" panose="020B0604020202020204" pitchFamily="34" charset="0"/>
                          <a:sym typeface="Arial" charset="0"/>
                        </a:rPr>
                        <a:t>de la formation</a:t>
                      </a:r>
                    </a:p>
                    <a:p>
                      <a:pPr marL="0" marR="0" lvl="0" indent="0" algn="l" defTabSz="914400" rtl="0" eaLnBrk="0" fontAlgn="base" latinLnBrk="0" hangingPunct="0">
                        <a:lnSpc>
                          <a:spcPct val="90000"/>
                        </a:lnSpc>
                        <a:spcBef>
                          <a:spcPct val="0"/>
                        </a:spcBef>
                        <a:spcAft>
                          <a:spcPct val="0"/>
                        </a:spcAft>
                        <a:buClrTx/>
                        <a:buSzTx/>
                        <a:buFontTx/>
                        <a:buNone/>
                        <a:tabLst/>
                        <a:defRPr/>
                      </a:pPr>
                      <a:r>
                        <a:rPr kumimoji="0" lang="fr-FR" sz="800" b="1" i="0" u="none" strike="noStrike" kern="1200" cap="none" normalizeH="0" baseline="0" dirty="0">
                          <a:ln>
                            <a:noFill/>
                          </a:ln>
                          <a:solidFill>
                            <a:srgbClr val="00B9F2"/>
                          </a:solidFill>
                          <a:effectLst/>
                          <a:latin typeface="Arial"/>
                          <a:ea typeface="+mn-ea"/>
                          <a:cs typeface="Arial" panose="020B0604020202020204" pitchFamily="34" charset="0"/>
                          <a:sym typeface="Times New Roman" pitchFamily="18" charset="0"/>
                        </a:rPr>
                        <a:t>Diplôme</a:t>
                      </a:r>
                      <a:r>
                        <a:rPr kumimoji="0" lang="fr-FR" sz="800" b="0" i="0" u="none" strike="noStrike" kern="1200" cap="none" normalizeH="0" baseline="0" dirty="0">
                          <a:ln>
                            <a:noFill/>
                          </a:ln>
                          <a:solidFill>
                            <a:srgbClr val="000000"/>
                          </a:solidFill>
                          <a:effectLst/>
                          <a:latin typeface="Arial" panose="020B0604020202020204" pitchFamily="34" charset="0"/>
                          <a:ea typeface="+mn-ea"/>
                          <a:cs typeface="Arial" panose="020B0604020202020204" pitchFamily="34" charset="0"/>
                          <a:sym typeface="Times New Roman" pitchFamily="18" charset="0"/>
                        </a:rPr>
                        <a:t> </a:t>
                      </a:r>
                      <a:r>
                        <a:rPr kumimoji="0" lang="fr-FR" sz="800" b="0"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Times New Roman" pitchFamily="18" charset="0"/>
                        </a:rPr>
                        <a:t>de niveau 6  délivré par CCI France – “Responsable de Commerces et de la Distribution” - </a:t>
                      </a:r>
                      <a:r>
                        <a:rPr kumimoji="0" lang="fr-FR"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Code  RNCP 40675</a:t>
                      </a:r>
                      <a:endParaRPr lang="fr-FR" sz="800" b="0" dirty="0">
                        <a:solidFill>
                          <a:schemeClr val="tx1"/>
                        </a:solidFill>
                        <a:latin typeface="Arial" panose="020B0604020202020204" pitchFamily="34" charset="0"/>
                        <a:cs typeface="Arial" panose="020B0604020202020204" pitchFamily="34" charset="0"/>
                      </a:endParaRPr>
                    </a:p>
                    <a:p>
                      <a:pPr marL="85725" marR="0" lvl="0" indent="-85725" algn="l" defTabSz="914400" rtl="0" eaLnBrk="0" fontAlgn="base" latinLnBrk="0" hangingPunct="0">
                        <a:lnSpc>
                          <a:spcPct val="100000"/>
                        </a:lnSpc>
                        <a:spcBef>
                          <a:spcPct val="0"/>
                        </a:spcBef>
                        <a:spcAft>
                          <a:spcPct val="20000"/>
                        </a:spcAft>
                        <a:buClrTx/>
                        <a:buSzTx/>
                        <a:buFontTx/>
                        <a:buNone/>
                        <a:tabLst/>
                        <a:defRPr/>
                      </a:pPr>
                      <a:r>
                        <a:rPr kumimoji="0" lang="fr-FR" altLang="fr-FR" sz="800" b="1" i="0" u="none" strike="noStrike" kern="1200" cap="none" normalizeH="0" baseline="0" noProof="0" dirty="0">
                          <a:ln>
                            <a:noFill/>
                          </a:ln>
                          <a:solidFill>
                            <a:srgbClr val="00B9F2"/>
                          </a:solidFill>
                          <a:effectLst/>
                          <a:latin typeface="Arial"/>
                          <a:ea typeface="+mn-ea"/>
                          <a:cs typeface="Arial" panose="020B0604020202020204" pitchFamily="34" charset="0"/>
                          <a:sym typeface="Arial"/>
                        </a:rPr>
                        <a:t>Certification partielle possible</a:t>
                      </a:r>
                      <a:r>
                        <a:rPr kumimoji="0" lang="fr-FR" altLang="fr-FR" sz="800" b="0" i="0" u="none" strike="noStrike" kern="0" cap="none" spc="0" normalizeH="0" baseline="0" noProof="0" dirty="0">
                          <a:ln>
                            <a:noFill/>
                          </a:ln>
                          <a:solidFill>
                            <a:srgbClr val="000000"/>
                          </a:solidFill>
                          <a:effectLst/>
                          <a:uLnTx/>
                          <a:uFillTx/>
                          <a:latin typeface="Arial"/>
                          <a:ea typeface="+mn-ea"/>
                          <a:cs typeface="Arial" panose="020B0604020202020204" pitchFamily="34" charset="0"/>
                          <a:sym typeface="Arial"/>
                        </a:rPr>
                        <a:t>, via une validation des blocs de compétences</a:t>
                      </a:r>
                      <a:endParaRPr kumimoji="0" lang="fr-FR" sz="800" b="0" i="0" u="none" strike="noStrike" kern="1200" cap="none" normalizeH="0" baseline="0" noProof="0" dirty="0">
                        <a:ln>
                          <a:noFill/>
                        </a:ln>
                        <a:solidFill>
                          <a:srgbClr val="000000"/>
                        </a:solidFill>
                        <a:effectLst/>
                        <a:latin typeface="Arial"/>
                        <a:ea typeface="+mn-ea"/>
                        <a:cs typeface="Arial" charset="0"/>
                        <a:sym typeface="Arial" charset="0"/>
                      </a:endParaRPr>
                    </a:p>
                    <a:p>
                      <a:pPr marL="0" marR="0" lvl="0" indent="0" algn="l" defTabSz="914400" rtl="0" eaLnBrk="1" fontAlgn="base" latinLnBrk="0" hangingPunct="1">
                        <a:lnSpc>
                          <a:spcPct val="90000"/>
                        </a:lnSpc>
                        <a:spcBef>
                          <a:spcPct val="20000"/>
                        </a:spcBef>
                        <a:spcAft>
                          <a:spcPct val="0"/>
                        </a:spcAft>
                        <a:buClrTx/>
                        <a:buSzTx/>
                        <a:buFontTx/>
                        <a:buNone/>
                        <a:tabLst/>
                        <a:defRPr/>
                      </a:pPr>
                      <a:endParaRPr kumimoji="0" lang="fr-FR" sz="800" b="1" i="0" u="sng" strike="noStrike" kern="1200" cap="none" normalizeH="0" baseline="0" dirty="0">
                        <a:ln>
                          <a:noFill/>
                        </a:ln>
                        <a:solidFill>
                          <a:srgbClr val="00B0F0"/>
                        </a:solidFill>
                        <a:effectLst/>
                        <a:latin typeface="Arial"/>
                        <a:ea typeface="+mn-ea"/>
                        <a:cs typeface="Arial" panose="020B0604020202020204" pitchFamily="34" charset="0"/>
                        <a:sym typeface="Times New Roman" pitchFamily="18" charset="0"/>
                      </a:endParaRPr>
                    </a:p>
                    <a:p>
                      <a:pPr marL="0" marR="0" lvl="0" indent="0" algn="l" defTabSz="914400" rtl="0" eaLnBrk="1" fontAlgn="base" latinLnBrk="0" hangingPunct="1">
                        <a:lnSpc>
                          <a:spcPct val="90000"/>
                        </a:lnSpc>
                        <a:spcBef>
                          <a:spcPct val="20000"/>
                        </a:spcBef>
                        <a:spcAft>
                          <a:spcPct val="0"/>
                        </a:spcAft>
                        <a:buClrTx/>
                        <a:buSzTx/>
                        <a:buFontTx/>
                        <a:buNone/>
                        <a:tabLst/>
                        <a:defRPr/>
                      </a:pPr>
                      <a:r>
                        <a:rPr kumimoji="0" lang="fr-FR" sz="800" b="1" i="0" u="sng" strike="noStrike" kern="1200" cap="none" normalizeH="0" baseline="0" dirty="0">
                          <a:ln>
                            <a:noFill/>
                          </a:ln>
                          <a:solidFill>
                            <a:srgbClr val="00B0F0"/>
                          </a:solidFill>
                          <a:effectLst/>
                          <a:latin typeface="Arial"/>
                          <a:ea typeface="+mn-ea"/>
                          <a:cs typeface="Arial" panose="020B0604020202020204" pitchFamily="34" charset="0"/>
                          <a:sym typeface="Times New Roman" pitchFamily="18" charset="0"/>
                        </a:rPr>
                        <a:t>Validation des acquis de l’expérience (VAE) </a:t>
                      </a:r>
                      <a:r>
                        <a:rPr kumimoji="0" lang="fr-FR" sz="800" b="1" i="0" u="sng" strike="noStrike" kern="1200" cap="none" normalizeH="0" baseline="0" dirty="0">
                          <a:ln>
                            <a:noFill/>
                          </a:ln>
                          <a:solidFill>
                            <a:srgbClr val="000000"/>
                          </a:solidFill>
                          <a:effectLst/>
                          <a:latin typeface="Arial"/>
                          <a:ea typeface="+mn-ea"/>
                          <a:cs typeface="Arial" panose="020B0604020202020204" pitchFamily="34" charset="0"/>
                          <a:sym typeface="Times New Roman" pitchFamily="18" charset="0"/>
                        </a:rPr>
                        <a:t>:</a:t>
                      </a:r>
                    </a:p>
                    <a:p>
                      <a:pPr marL="0" marR="0" lvl="0" indent="0" algn="just" defTabSz="914400" rtl="0" eaLnBrk="0" fontAlgn="base" latinLnBrk="0" hangingPunct="0">
                        <a:lnSpc>
                          <a:spcPct val="100000"/>
                        </a:lnSpc>
                        <a:spcBef>
                          <a:spcPts val="0"/>
                        </a:spcBef>
                        <a:spcAft>
                          <a:spcPts val="0"/>
                        </a:spcAft>
                        <a:buClrTx/>
                        <a:buSzTx/>
                        <a:buFontTx/>
                        <a:buNone/>
                        <a:tabLst/>
                      </a:pPr>
                      <a:r>
                        <a:rPr kumimoji="0" lang="fr-FR" sz="800" b="0" i="0" u="none" strike="noStrike" kern="1200" cap="none" normalizeH="0" baseline="0" dirty="0">
                          <a:ln>
                            <a:noFill/>
                          </a:ln>
                          <a:solidFill>
                            <a:srgbClr val="000000"/>
                          </a:solidFill>
                          <a:effectLst/>
                          <a:latin typeface="Arial"/>
                          <a:ea typeface="+mn-ea"/>
                          <a:cs typeface="Arial" panose="020B0604020202020204" pitchFamily="34" charset="0"/>
                          <a:sym typeface="Times New Roman" pitchFamily="18" charset="0"/>
                        </a:rPr>
                        <a:t>L’organisme certificateur est CCI France </a:t>
                      </a:r>
                    </a:p>
                    <a:p>
                      <a:pPr marL="0" marR="0" lvl="0" indent="0" algn="just" defTabSz="914400" rtl="0" eaLnBrk="0" fontAlgn="base" latinLnBrk="0" hangingPunct="0">
                        <a:lnSpc>
                          <a:spcPct val="100000"/>
                        </a:lnSpc>
                        <a:spcBef>
                          <a:spcPts val="0"/>
                        </a:spcBef>
                        <a:spcAft>
                          <a:spcPts val="0"/>
                        </a:spcAft>
                        <a:buClrTx/>
                        <a:buSzTx/>
                        <a:buFontTx/>
                        <a:buNone/>
                        <a:tabLst/>
                        <a:defRPr/>
                      </a:pPr>
                      <a:r>
                        <a:rPr kumimoji="0" lang="fr-FR"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a:sym typeface="Times New Roman" pitchFamily="18" charset="0"/>
                        </a:rPr>
                        <a:t>Faire une demande sur </a:t>
                      </a:r>
                      <a:r>
                        <a:rPr kumimoji="0" lang="fr-FR"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a:sym typeface="Times New Roman" pitchFamily="18" charset="0"/>
                          <a:hlinkClick r:id="rId2"/>
                        </a:rPr>
                        <a:t>France VAE</a:t>
                      </a:r>
                      <a:endParaRPr kumimoji="0" lang="fr-FR"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a:sym typeface="Times New Roman" pitchFamily="18" charset="0"/>
                      </a:endParaRPr>
                    </a:p>
                    <a:p>
                      <a:pPr marL="0" marR="0" lvl="0" indent="0" algn="l" defTabSz="914400" rtl="0" eaLnBrk="0" fontAlgn="base" latinLnBrk="0" hangingPunct="0">
                        <a:lnSpc>
                          <a:spcPct val="100000"/>
                        </a:lnSpc>
                        <a:spcBef>
                          <a:spcPts val="0"/>
                        </a:spcBef>
                        <a:spcAft>
                          <a:spcPts val="0"/>
                        </a:spcAft>
                        <a:buClrTx/>
                        <a:buSzTx/>
                        <a:buFontTx/>
                        <a:buNone/>
                        <a:tabLst/>
                      </a:pPr>
                      <a:endParaRPr kumimoji="0" lang="fr-FR" altLang="fr-FR" sz="800" b="0" i="0" u="none" strike="noStrike" kern="1200" cap="none" normalizeH="0" baseline="0" dirty="0">
                        <a:ln>
                          <a:noFill/>
                        </a:ln>
                        <a:solidFill>
                          <a:srgbClr val="000000"/>
                        </a:solidFill>
                        <a:effectLst/>
                        <a:latin typeface="Arial"/>
                        <a:ea typeface="+mn-ea"/>
                        <a:cs typeface="Arial" panose="020B0604020202020204" pitchFamily="34" charset="0"/>
                        <a:sym typeface="Times New Roman" pitchFamily="18"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fr-FR" sz="800" b="1" i="0" u="sng" strike="noStrike" kern="1200" cap="none" spc="0" normalizeH="0" baseline="0" noProof="0" dirty="0">
                          <a:ln>
                            <a:noFill/>
                          </a:ln>
                          <a:solidFill>
                            <a:srgbClr val="00B0F0"/>
                          </a:solidFill>
                          <a:effectLst/>
                          <a:uLnTx/>
                          <a:uFillTx/>
                          <a:latin typeface="Arial"/>
                          <a:ea typeface="+mn-ea"/>
                          <a:cs typeface="+mn-cs"/>
                        </a:rPr>
                        <a:t>Durée et rythme d’alternance</a:t>
                      </a:r>
                    </a:p>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sz="800" b="1" i="0" u="none" strike="noStrike" kern="1200" cap="none" normalizeH="0" baseline="0" dirty="0">
                          <a:ln>
                            <a:noFill/>
                          </a:ln>
                          <a:solidFill>
                            <a:srgbClr val="00B9F2"/>
                          </a:solidFill>
                          <a:effectLst/>
                          <a:latin typeface="Arial"/>
                          <a:ea typeface="+mn-ea"/>
                          <a:cs typeface="Arial" panose="020B0604020202020204" pitchFamily="34" charset="0"/>
                        </a:rPr>
                        <a:t>Durée du contrat </a:t>
                      </a:r>
                      <a:r>
                        <a:rPr kumimoji="0" lang="fr-FR" altLang="fr-FR" sz="800" b="0" i="0" u="none" strike="noStrike" kern="1200" cap="none" normalizeH="0" baseline="0" dirty="0">
                          <a:ln>
                            <a:noFill/>
                          </a:ln>
                          <a:solidFill>
                            <a:schemeClr val="tx1"/>
                          </a:solidFill>
                          <a:effectLst/>
                          <a:latin typeface="Arial"/>
                          <a:ea typeface="+mn-ea"/>
                          <a:cs typeface="Arial" panose="020B0604020202020204" pitchFamily="34" charset="0"/>
                        </a:rPr>
                        <a:t>: 12 mois</a:t>
                      </a:r>
                    </a:p>
                    <a:p>
                      <a:pPr marL="0" marR="0" lvl="0" indent="0" algn="l" rtl="0" eaLnBrk="1" fontAlgn="base" latinLnBrk="0" hangingPunct="1">
                        <a:lnSpc>
                          <a:spcPct val="100000"/>
                        </a:lnSpc>
                        <a:spcBef>
                          <a:spcPts val="0"/>
                        </a:spcBef>
                        <a:spcAft>
                          <a:spcPts val="0"/>
                        </a:spcAft>
                        <a:buClrTx/>
                        <a:buSzTx/>
                        <a:buFont typeface="Arial" panose="020B0604020202020204" pitchFamily="34" charset="0"/>
                        <a:buNone/>
                      </a:pPr>
                      <a:r>
                        <a:rPr kumimoji="0" lang="fr-FR" sz="800" b="1" i="0" u="none" strike="noStrike" kern="1200" cap="none" spc="0" normalizeH="0" baseline="0" noProof="0" dirty="0">
                          <a:ln>
                            <a:noFill/>
                          </a:ln>
                          <a:solidFill>
                            <a:srgbClr val="00B9F2"/>
                          </a:solidFill>
                          <a:effectLst/>
                          <a:uLnTx/>
                          <a:uFillTx/>
                          <a:latin typeface="Arial"/>
                          <a:ea typeface="+mn-ea"/>
                          <a:cs typeface="Arial" charset="0"/>
                          <a:sym typeface="Times New Roman" pitchFamily="18" charset="0"/>
                        </a:rPr>
                        <a:t>Temps en entreprise  </a:t>
                      </a:r>
                      <a:r>
                        <a:rPr kumimoji="0" lang="fr-FR" sz="800" b="0" i="0" u="none" strike="noStrike" kern="1200" cap="none" spc="0" normalizeH="0" baseline="0" noProof="0" dirty="0">
                          <a:ln>
                            <a:noFill/>
                          </a:ln>
                          <a:solidFill>
                            <a:srgbClr val="000000"/>
                          </a:solidFill>
                          <a:effectLst/>
                          <a:uLnTx/>
                          <a:uFillTx/>
                          <a:latin typeface="Arial"/>
                          <a:ea typeface="+mn-ea"/>
                          <a:cs typeface="Arial" charset="0"/>
                          <a:sym typeface="Times New Roman" pitchFamily="18" charset="0"/>
                        </a:rPr>
                        <a:t>: </a:t>
                      </a:r>
                      <a:r>
                        <a:rPr lang="fr-FR" altLang="fr-FR" sz="800" b="0" i="0" u="none" strike="noStrike" kern="1200" cap="none" normalizeH="0" baseline="0" dirty="0">
                          <a:ln>
                            <a:noFill/>
                          </a:ln>
                          <a:solidFill>
                            <a:srgbClr val="000000"/>
                          </a:solidFill>
                          <a:effectLst/>
                          <a:latin typeface="Arial"/>
                          <a:ea typeface="+mn-ea"/>
                          <a:cs typeface="Arial"/>
                        </a:rPr>
                        <a:t>3 à 4 jours/semaine</a:t>
                      </a:r>
                      <a:endParaRPr lang="fr-FR" sz="800" b="0" i="0" u="none" strike="noStrike" kern="1200" cap="none" spc="0" normalizeH="0" baseline="0" noProof="0" dirty="0">
                        <a:ln>
                          <a:noFill/>
                        </a:ln>
                        <a:solidFill>
                          <a:srgbClr val="000000"/>
                        </a:solidFill>
                        <a:effectLst/>
                        <a:uLnTx/>
                        <a:uFillTx/>
                        <a:latin typeface="Arial"/>
                        <a:ea typeface="+mn-ea"/>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800" b="1" i="0" u="none" strike="noStrike" kern="1200" cap="none" spc="0" normalizeH="0" baseline="0" noProof="0" dirty="0">
                          <a:ln>
                            <a:noFill/>
                          </a:ln>
                          <a:solidFill>
                            <a:srgbClr val="00B9F2"/>
                          </a:solidFill>
                          <a:effectLst/>
                          <a:uLnTx/>
                          <a:uFillTx/>
                          <a:latin typeface="Arial"/>
                          <a:ea typeface="+mn-ea"/>
                          <a:cs typeface="Arial" charset="0"/>
                          <a:sym typeface="Times New Roman" pitchFamily="18" charset="0"/>
                        </a:rPr>
                        <a:t>Temps en Centre </a:t>
                      </a:r>
                      <a:r>
                        <a:rPr kumimoji="0" lang="fr-FR" sz="800" b="0" i="0" u="none" strike="noStrike" kern="1200" cap="none" spc="0" normalizeH="0" baseline="0" noProof="0" dirty="0">
                          <a:ln>
                            <a:noFill/>
                          </a:ln>
                          <a:solidFill>
                            <a:schemeClr val="tx1"/>
                          </a:solidFill>
                          <a:effectLst/>
                          <a:uLnTx/>
                          <a:uFillTx/>
                          <a:latin typeface="Arial"/>
                          <a:ea typeface="+mn-ea"/>
                          <a:cs typeface="Arial" charset="0"/>
                          <a:sym typeface="Times New Roman" pitchFamily="18" charset="0"/>
                        </a:rPr>
                        <a:t>: 502 heures (2 jours par semaine)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700" b="1" i="0" u="none" strike="noStrike" kern="1200" cap="none" normalizeH="0" baseline="0" dirty="0">
                        <a:ln>
                          <a:noFill/>
                        </a:ln>
                        <a:solidFill>
                          <a:srgbClr val="00B9F2"/>
                        </a:solidFill>
                        <a:effectLst/>
                        <a:latin typeface="Arial"/>
                        <a:ea typeface="+mn-ea"/>
                        <a:cs typeface="Arial" panose="020B0604020202020204" pitchFamily="34" charset="0"/>
                      </a:endParaRPr>
                    </a:p>
                    <a:p>
                      <a:pPr marL="85725" marR="0" lvl="0" indent="-85725" algn="l" defTabSz="914400" rtl="0" eaLnBrk="0" fontAlgn="base" latinLnBrk="0" hangingPunct="0">
                        <a:lnSpc>
                          <a:spcPct val="100000"/>
                        </a:lnSpc>
                        <a:spcBef>
                          <a:spcPts val="216"/>
                        </a:spcBef>
                        <a:spcAft>
                          <a:spcPct val="0"/>
                        </a:spcAft>
                        <a:buClrTx/>
                        <a:buSzTx/>
                        <a:buFontTx/>
                        <a:buNone/>
                        <a:tabLst/>
                      </a:pPr>
                      <a:endParaRPr kumimoji="0" lang="fr-FR" altLang="fr-FR" sz="800" b="1" i="0" u="none" strike="noStrike" kern="1200" cap="none" normalizeH="0" baseline="0" noProof="0" dirty="0">
                        <a:ln>
                          <a:noFill/>
                        </a:ln>
                        <a:solidFill>
                          <a:schemeClr val="tx1"/>
                        </a:solidFill>
                        <a:effectLst/>
                        <a:latin typeface="Arial"/>
                        <a:ea typeface="+mn-ea"/>
                        <a:cs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fr-FR" sz="800" b="1" i="0" u="sng" strike="noStrike" kern="1200" cap="none" spc="0" normalizeH="0" baseline="0" noProof="0" dirty="0">
                          <a:ln>
                            <a:noFill/>
                          </a:ln>
                          <a:solidFill>
                            <a:srgbClr val="00B9F2"/>
                          </a:solidFill>
                          <a:effectLst/>
                          <a:uLnTx/>
                          <a:uFillTx/>
                          <a:latin typeface="Arial"/>
                          <a:ea typeface="+mn-ea"/>
                          <a:cs typeface="Arial" panose="020B0604020202020204" pitchFamily="34" charset="0"/>
                          <a:sym typeface="Arial" panose="020B0604020202020204" pitchFamily="34" charset="0"/>
                        </a:rPr>
                        <a:t>Modalités et délai d’accès :</a:t>
                      </a:r>
                      <a:r>
                        <a:rPr kumimoji="0" lang="fr-FR" sz="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sym typeface="Arial" panose="020B0604020202020204" pitchFamily="34" charset="0"/>
                        </a:rPr>
                        <a:t>​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Arial"/>
                          <a:ea typeface="+mn-ea"/>
                          <a:cs typeface="Arial" panose="020B0604020202020204" pitchFamily="34" charset="0"/>
                          <a:sym typeface="Arial" panose="020B0604020202020204" pitchFamily="34" charset="0"/>
                        </a:rPr>
                        <a:t>Modalités :</a:t>
                      </a:r>
                      <a:r>
                        <a:rPr kumimoji="0" lang="fr-FR" altLang="fr-FR" sz="800" b="0" i="0" u="none" strike="noStrike" kern="1200" cap="none" normalizeH="0" baseline="0" dirty="0">
                          <a:ln>
                            <a:noFill/>
                          </a:ln>
                          <a:solidFill>
                            <a:srgbClr val="000000"/>
                          </a:solidFill>
                          <a:effectLst/>
                          <a:latin typeface="Arial"/>
                          <a:ea typeface="+mn-ea"/>
                          <a:cs typeface="Arial" panose="020B0604020202020204" pitchFamily="34" charset="0"/>
                          <a:sym typeface="Arial" panose="020B0604020202020204" pitchFamily="34" charset="0"/>
                        </a:rPr>
                        <a:t> </a:t>
                      </a:r>
                      <a:r>
                        <a:rPr kumimoji="0" lang="fr-FR" altLang="fr-FR" sz="800" b="0" i="0" u="none" strike="noStrike" kern="1200" cap="none" normalizeH="0" baseline="0" dirty="0">
                          <a:ln>
                            <a:noFill/>
                          </a:ln>
                          <a:solidFill>
                            <a:schemeClr val="tx1"/>
                          </a:solidFill>
                          <a:effectLst/>
                          <a:latin typeface="Arial"/>
                          <a:ea typeface="+mn-ea"/>
                          <a:cs typeface="Arial" panose="020B0604020202020204" pitchFamily="34" charset="0"/>
                          <a:sym typeface="Arial" panose="020B0604020202020204" pitchFamily="34" charset="0"/>
                        </a:rPr>
                        <a:t>accès à la formation après validation  des prérequis ou/et les autorisations du financeur, selon les conditions générales de vente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altLang="fr-FR" sz="800" b="0" i="0" u="none" strike="noStrike" kern="1200" cap="none" normalizeH="0" baseline="0" dirty="0">
                          <a:ln>
                            <a:noFill/>
                          </a:ln>
                          <a:solidFill>
                            <a:schemeClr val="tx1"/>
                          </a:solidFill>
                          <a:effectLst/>
                          <a:latin typeface="Arial"/>
                          <a:ea typeface="+mn-ea"/>
                          <a:cs typeface="Arial" panose="020B0604020202020204" pitchFamily="34" charset="0"/>
                          <a:sym typeface="Arial" panose="020B0604020202020204" pitchFamily="34" charset="0"/>
                        </a:rPr>
                        <a:t> Examen du dossier de candidature, positionnement à l’entrée et entretien de motivation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Arial"/>
                          <a:ea typeface="+mn-ea"/>
                          <a:cs typeface="Arial"/>
                          <a:sym typeface="Arial" panose="020B0604020202020204" pitchFamily="34" charset="0"/>
                        </a:rPr>
                        <a:t>Date de démarrage :</a:t>
                      </a:r>
                      <a:r>
                        <a:rPr kumimoji="0" lang="fr-FR" altLang="fr-FR" sz="800" b="0" i="0" u="none" strike="noStrike" kern="1200" cap="none" normalizeH="0" baseline="0" dirty="0">
                          <a:ln>
                            <a:noFill/>
                          </a:ln>
                          <a:solidFill>
                            <a:srgbClr val="000000"/>
                          </a:solidFill>
                          <a:effectLst/>
                          <a:latin typeface="Arial"/>
                          <a:ea typeface="+mn-ea"/>
                          <a:cs typeface="Arial"/>
                          <a:sym typeface="Arial" panose="020B0604020202020204" pitchFamily="34" charset="0"/>
                        </a:rPr>
                        <a:t> </a:t>
                      </a:r>
                      <a:r>
                        <a:rPr kumimoji="0" lang="fr-FR" altLang="fr-FR" sz="800" b="0" i="0" u="none" strike="noStrike" kern="1200" cap="none" normalizeH="0" baseline="0" dirty="0">
                          <a:ln>
                            <a:noFill/>
                          </a:ln>
                          <a:solidFill>
                            <a:schemeClr val="tx1"/>
                          </a:solidFill>
                          <a:effectLst/>
                          <a:latin typeface="Arial"/>
                          <a:ea typeface="+mn-ea"/>
                          <a:cs typeface="Arial"/>
                          <a:sym typeface="Arial" panose="020B0604020202020204" pitchFamily="34" charset="0"/>
                        </a:rPr>
                        <a:t>s</a:t>
                      </a:r>
                      <a:r>
                        <a:rPr kumimoji="0" lang="fr-FR" sz="800" b="0" i="0" u="none" strike="noStrike" kern="1200" cap="none" spc="0" normalizeH="0" baseline="0" noProof="0" dirty="0" err="1">
                          <a:ln>
                            <a:noFill/>
                          </a:ln>
                          <a:solidFill>
                            <a:srgbClr val="000000"/>
                          </a:solidFill>
                          <a:effectLst/>
                          <a:uLnTx/>
                          <a:uFillTx/>
                          <a:latin typeface="Arial"/>
                          <a:ea typeface="+mn-ea"/>
                          <a:cs typeface="Arial" panose="020B0604020202020204" pitchFamily="34" charset="0"/>
                          <a:sym typeface="Arial" panose="020B0604020202020204" pitchFamily="34" charset="0"/>
                        </a:rPr>
                        <a:t>elon</a:t>
                      </a:r>
                      <a:r>
                        <a:rPr kumimoji="0" lang="fr-FR" sz="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sym typeface="Arial" panose="020B0604020202020204" pitchFamily="34" charset="0"/>
                        </a:rPr>
                        <a:t> le calendrier disponible sur demande ;​</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Arial"/>
                          <a:ea typeface="+mn-ea"/>
                          <a:cs typeface="Arial" panose="020B0604020202020204" pitchFamily="34" charset="0"/>
                          <a:sym typeface="Arial" panose="020B0604020202020204" pitchFamily="34" charset="0"/>
                        </a:rPr>
                        <a:t>Délai d’accès :</a:t>
                      </a:r>
                      <a:r>
                        <a:rPr kumimoji="0" lang="fr-FR" sz="8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sym typeface="Arial" panose="020B0604020202020204" pitchFamily="34" charset="0"/>
                        </a:rPr>
                        <a:t> variable selon le délai d’acceptation du financeur concerné, les planifications pédagogiques</a:t>
                      </a:r>
                    </a:p>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fr-FR" altLang="fr-FR" sz="800" b="1" i="0" u="none" strike="noStrike" kern="1200" cap="none" normalizeH="0" baseline="0" dirty="0">
                          <a:ln>
                            <a:noFill/>
                          </a:ln>
                          <a:solidFill>
                            <a:srgbClr val="00B0F0"/>
                          </a:solidFill>
                          <a:effectLst/>
                          <a:latin typeface="Arial"/>
                          <a:ea typeface="+mn-ea"/>
                          <a:cs typeface="Arial" panose="020B0604020202020204" pitchFamily="34" charset="0"/>
                          <a:sym typeface="Arial" panose="020B0604020202020204" pitchFamily="34" charset="0"/>
                        </a:rPr>
                        <a:t>Inscription en ligne :</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altLang="fr-FR" sz="800" b="1" i="0" u="none" strike="noStrike" kern="1200" cap="none" normalizeH="0" baseline="0" dirty="0">
                          <a:ln>
                            <a:noFill/>
                          </a:ln>
                          <a:solidFill>
                            <a:srgbClr val="00B0F0"/>
                          </a:solidFill>
                          <a:effectLst/>
                          <a:latin typeface="Arial"/>
                          <a:ea typeface="+mn-ea"/>
                          <a:cs typeface="Arial" panose="020B0604020202020204" pitchFamily="34" charset="0"/>
                          <a:sym typeface="Arial" panose="020B0604020202020204" pitchFamily="34" charset="0"/>
                        </a:rPr>
                        <a:t>      </a:t>
                      </a:r>
                      <a:r>
                        <a:rPr kumimoji="0" lang="fr-FR" altLang="fr-FR" sz="800" b="1" i="0" u="none" strike="noStrike" kern="1200" cap="none" spc="0" normalizeH="0" baseline="0" noProof="0" dirty="0">
                          <a:ln>
                            <a:noFill/>
                          </a:ln>
                          <a:solidFill>
                            <a:schemeClr val="tx1"/>
                          </a:solidFill>
                          <a:effectLst/>
                          <a:uLnTx/>
                          <a:uFillTx/>
                          <a:latin typeface="Arial"/>
                          <a:ea typeface="+mn-ea"/>
                          <a:cs typeface="+mn-cs"/>
                          <a:hlinkClick r:id="rId3"/>
                        </a:rPr>
                        <a:t>portailpedagogique.reunion.cci.fr</a:t>
                      </a:r>
                      <a:endParaRPr kumimoji="0" lang="fr-FR" altLang="fr-FR" sz="800" b="1" i="0" u="none" strike="noStrike" kern="1200" cap="none" spc="0" normalizeH="0" baseline="0" noProof="0" dirty="0">
                        <a:ln>
                          <a:noFill/>
                        </a:ln>
                        <a:solidFill>
                          <a:schemeClr val="tx1"/>
                        </a:solidFill>
                        <a:effectLst/>
                        <a:uLnTx/>
                        <a:uFillTx/>
                        <a:latin typeface="Arial"/>
                        <a:ea typeface="+mn-ea"/>
                        <a:cs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altLang="fr-FR" sz="800" b="1" i="0" u="none" strike="noStrike" kern="1200" cap="none" spc="0" normalizeH="0" baseline="0" noProof="0" dirty="0">
                          <a:ln>
                            <a:noFill/>
                          </a:ln>
                          <a:solidFill>
                            <a:schemeClr val="tx1"/>
                          </a:solidFill>
                          <a:effectLst/>
                          <a:uLnTx/>
                          <a:uFillTx/>
                          <a:latin typeface="Arial"/>
                          <a:ea typeface="+mn-ea"/>
                          <a:cs typeface="Arial" panose="020B0604020202020204" pitchFamily="34" charset="0"/>
                          <a:sym typeface="Arial" panose="020B0604020202020204" pitchFamily="34" charset="0"/>
                        </a:rPr>
                        <a:t>Puis lien espace candidature</a:t>
                      </a: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kumimoji="0" lang="fr-FR" altLang="fr-FR" sz="800" b="1" i="0" u="none" strike="noStrike" kern="1200" cap="none" spc="0" normalizeH="0" baseline="0" noProof="0" dirty="0">
                        <a:ln>
                          <a:noFill/>
                        </a:ln>
                        <a:solidFill>
                          <a:schemeClr val="tx1"/>
                        </a:solidFill>
                        <a:effectLst/>
                        <a:uLnTx/>
                        <a:uFillTx/>
                        <a:latin typeface="Arial"/>
                        <a:ea typeface="+mn-ea"/>
                        <a:cs typeface="Arial" panose="020B0604020202020204" pitchFamily="34" charset="0"/>
                        <a:sym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fr-FR" sz="800" b="1" i="0" u="sng" strike="noStrike" kern="1200" cap="none" spc="0" normalizeH="0" baseline="0" noProof="0" dirty="0">
                          <a:ln>
                            <a:noFill/>
                          </a:ln>
                          <a:solidFill>
                            <a:srgbClr val="00B9F2"/>
                          </a:solidFill>
                          <a:effectLst/>
                          <a:uLnTx/>
                          <a:uFillTx/>
                          <a:latin typeface="Arial"/>
                          <a:ea typeface="+mn-ea"/>
                          <a:cs typeface="Arial" panose="020B0604020202020204" pitchFamily="34" charset="0"/>
                          <a:sym typeface="Arial" panose="020B0604020202020204" pitchFamily="34" charset="0"/>
                        </a:rPr>
                        <a:t>Tarifs : </a:t>
                      </a:r>
                      <a:endParaRPr kumimoji="0" lang="fr-FR" altLang="fr-FR" sz="800" b="1" i="0" u="none" strike="noStrike" kern="1200" cap="none" normalizeH="0" baseline="0" dirty="0">
                        <a:ln>
                          <a:noFill/>
                        </a:ln>
                        <a:solidFill>
                          <a:srgbClr val="FF0000"/>
                        </a:solidFill>
                        <a:effectLst/>
                        <a:latin typeface="Arial"/>
                        <a:ea typeface="+mn-ea"/>
                        <a:cs typeface="Arial" panose="020B0604020202020204" pitchFamily="34" charset="0"/>
                        <a:sym typeface="Arial" panose="020B0604020202020204" pitchFamily="34" charset="0"/>
                      </a:endParaRPr>
                    </a:p>
                    <a:p>
                      <a:pPr rtl="0" fontAlgn="base"/>
                      <a:r>
                        <a:rPr kumimoji="0" lang="fr-FR" sz="800" b="1" i="0" u="none" strike="noStrike" kern="1200" cap="none" normalizeH="0" baseline="0" dirty="0">
                          <a:ln>
                            <a:noFill/>
                          </a:ln>
                          <a:solidFill>
                            <a:srgbClr val="00B0F0"/>
                          </a:solidFill>
                          <a:effectLst/>
                          <a:latin typeface="Arial"/>
                          <a:ea typeface="+mn-ea"/>
                          <a:cs typeface="Arial" panose="020B0604020202020204" pitchFamily="34" charset="0"/>
                          <a:sym typeface="Arial" panose="020B0604020202020204" pitchFamily="34" charset="0"/>
                        </a:rPr>
                        <a:t>Apprentissage et Professionnalisation</a:t>
                      </a:r>
                      <a:r>
                        <a:rPr lang="fr-FR" sz="800" b="0" i="0" u="none" strike="noStrike" kern="1200" dirty="0">
                          <a:solidFill>
                            <a:srgbClr val="000000"/>
                          </a:solidFill>
                          <a:effectLst/>
                          <a:latin typeface="Arial"/>
                          <a:ea typeface="+mn-ea"/>
                          <a:cs typeface="Arial" panose="020B0604020202020204" pitchFamily="34" charset="0"/>
                          <a:sym typeface="Arial" panose="020B0604020202020204" pitchFamily="34" charset="0"/>
                        </a:rPr>
                        <a:t>: Formation gratuite pour l’apprenant, rémunération selon la réglementation en vigueur </a:t>
                      </a:r>
                      <a:r>
                        <a:rPr lang="en-US" sz="800" b="0" i="0" kern="1200" dirty="0">
                          <a:solidFill>
                            <a:srgbClr val="000000"/>
                          </a:solidFill>
                          <a:effectLst/>
                          <a:latin typeface="Arial"/>
                          <a:ea typeface="+mn-ea"/>
                          <a:cs typeface="Arial" panose="020B0604020202020204" pitchFamily="34" charset="0"/>
                          <a:sym typeface="Arial" panose="020B0604020202020204" pitchFamily="34" charset="0"/>
                        </a:rPr>
                        <a:t>​</a:t>
                      </a:r>
                    </a:p>
                    <a:p>
                      <a:pPr rtl="0" fontAlgn="base"/>
                      <a:r>
                        <a:rPr kumimoji="0" lang="fr-FR" sz="800" b="1" i="0" u="none" strike="noStrike" kern="1200" cap="none" normalizeH="0" baseline="0" dirty="0">
                          <a:ln>
                            <a:noFill/>
                          </a:ln>
                          <a:solidFill>
                            <a:srgbClr val="00B0F0"/>
                          </a:solidFill>
                          <a:effectLst/>
                          <a:latin typeface="Arial"/>
                          <a:ea typeface="+mn-ea"/>
                          <a:cs typeface="Arial" panose="020B0604020202020204" pitchFamily="34" charset="0"/>
                          <a:sym typeface="Arial" panose="020B0604020202020204" pitchFamily="34" charset="0"/>
                        </a:rPr>
                        <a:t>Autre dispositif et employeurs</a:t>
                      </a:r>
                      <a:r>
                        <a:rPr lang="fr-FR" sz="800" b="0" i="0" u="none" strike="noStrike" kern="1200" dirty="0">
                          <a:solidFill>
                            <a:srgbClr val="000000"/>
                          </a:solidFill>
                          <a:effectLst/>
                          <a:latin typeface="Arial"/>
                          <a:ea typeface="+mn-ea"/>
                          <a:cs typeface="Arial" panose="020B0604020202020204" pitchFamily="34" charset="0"/>
                          <a:sym typeface="Arial" panose="020B0604020202020204" pitchFamily="34" charset="0"/>
                        </a:rPr>
                        <a:t>: Nous contacter</a:t>
                      </a:r>
                      <a:endParaRPr lang="fr-FR" altLang="fr-FR" sz="800" b="1" kern="1200" dirty="0">
                        <a:solidFill>
                          <a:srgbClr val="0066FF"/>
                        </a:solidFill>
                        <a:latin typeface="Arial"/>
                        <a:ea typeface="+mn-ea"/>
                        <a:cs typeface="Arial" panose="020B0604020202020204" pitchFamily="34" charset="0"/>
                      </a:endParaRPr>
                    </a:p>
                    <a:p>
                      <a:pPr eaLnBrk="1" hangingPunct="1">
                        <a:lnSpc>
                          <a:spcPct val="80000"/>
                        </a:lnSpc>
                        <a:spcBef>
                          <a:spcPct val="50000"/>
                        </a:spcBef>
                        <a:buFontTx/>
                        <a:buNone/>
                      </a:pPr>
                      <a:endParaRPr lang="fr-FR" altLang="fr-FR" sz="800" b="1" dirty="0">
                        <a:solidFill>
                          <a:srgbClr val="0066FF"/>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800" b="1" i="0" u="none" strike="noStrike" cap="none" normalizeH="0" baseline="0" dirty="0">
                        <a:ln>
                          <a:noFill/>
                        </a:ln>
                        <a:solidFill>
                          <a:srgbClr val="000000"/>
                        </a:solidFill>
                        <a:effectLst/>
                        <a:latin typeface="Arial" panose="020B0604020202020204" pitchFamily="34" charset="0"/>
                        <a:cs typeface="Arial" panose="020B0604020202020204" pitchFamily="34" charset="0"/>
                        <a:sym typeface="Arial"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800" b="1" i="0" u="none" strike="noStrike" cap="none" normalizeH="0" baseline="0" dirty="0">
                        <a:ln>
                          <a:noFill/>
                        </a:ln>
                        <a:solidFill>
                          <a:srgbClr val="3777BC"/>
                        </a:solidFill>
                        <a:effectLst/>
                        <a:latin typeface="Arial" panose="020B0604020202020204" pitchFamily="34" charset="0"/>
                        <a:cs typeface="Arial" panose="020B0604020202020204" pitchFamily="34" charset="0"/>
                        <a:sym typeface="Arial" charset="0"/>
                      </a:endParaRPr>
                    </a:p>
                  </a:txBody>
                  <a:tcPr marL="99550" marR="99550" marT="49775" marB="49775" horzOverflow="overflow">
                    <a:lnL w="9525" cap="flat" cmpd="sng" algn="ctr">
                      <a:solidFill>
                        <a:srgbClr val="000000">
                          <a:alpha val="0"/>
                        </a:srgbClr>
                      </a:solidFill>
                      <a:prstDash val="solid"/>
                      <a:round/>
                      <a:headEnd type="none" w="med" len="med"/>
                      <a:tailEnd type="none" w="med" len="med"/>
                    </a:lnL>
                    <a:lnR w="9525" cap="flat" cmpd="sng" algn="ctr">
                      <a:solidFill>
                        <a:srgbClr val="000000">
                          <a:alpha val="0"/>
                        </a:srgbClr>
                      </a:solidFill>
                      <a:prstDash val="solid"/>
                      <a:round/>
                      <a:headEnd type="none" w="med" len="med"/>
                      <a:tailEnd type="none" w="med" len="med"/>
                    </a:lnR>
                    <a:lnT w="9525" cap="flat" cmpd="sng" algn="ctr">
                      <a:solidFill>
                        <a:srgbClr val="000000">
                          <a:alpha val="0"/>
                        </a:srgbClr>
                      </a:solidFill>
                      <a:prstDash val="solid"/>
                      <a:round/>
                      <a:headEnd type="none" w="med" len="med"/>
                      <a:tailEnd type="none" w="med" len="med"/>
                    </a:lnT>
                    <a:lnB w="9525" cap="flat" cmpd="sng" algn="ctr">
                      <a:solidFill>
                        <a:srgbClr val="000000">
                          <a:alpha val="0"/>
                        </a:srgb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7" name="Rectangle 2">
            <a:extLst>
              <a:ext uri="{FF2B5EF4-FFF2-40B4-BE49-F238E27FC236}">
                <a16:creationId xmlns:a16="http://schemas.microsoft.com/office/drawing/2014/main" id="{B5429F4E-7352-4A84-83D1-C05A9689E288}"/>
              </a:ext>
            </a:extLst>
          </p:cNvPr>
          <p:cNvSpPr txBox="1">
            <a:spLocks noChangeArrowheads="1"/>
          </p:cNvSpPr>
          <p:nvPr/>
        </p:nvSpPr>
        <p:spPr bwMode="auto">
          <a:xfrm rot="16200000">
            <a:off x="-3622675" y="4906963"/>
            <a:ext cx="7734300" cy="501650"/>
          </a:xfrm>
          <a:prstGeom prst="rect">
            <a:avLst/>
          </a:prstGeom>
          <a:solidFill>
            <a:schemeClr val="bg1">
              <a:lumMod val="85000"/>
            </a:schemeClr>
          </a:solidFill>
          <a:ln>
            <a:noFill/>
          </a:ln>
          <a:effectLst/>
        </p:spPr>
        <p:txBody>
          <a:bodyPr lIns="91434" tIns="45718" rIns="91434" bIns="45718" anchor="ctr"/>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1800" b="1" dirty="0">
                <a:solidFill>
                  <a:srgbClr val="0070C0"/>
                </a:solidFill>
              </a:rPr>
              <a:t>POLE FORMATION – FORMATIONS EN  ALTERNANCE</a:t>
            </a:r>
          </a:p>
        </p:txBody>
      </p:sp>
      <p:pic>
        <p:nvPicPr>
          <p:cNvPr id="2083" name="Picture 4" descr="Aperçu de l’image">
            <a:extLst>
              <a:ext uri="{FF2B5EF4-FFF2-40B4-BE49-F238E27FC236}">
                <a16:creationId xmlns:a16="http://schemas.microsoft.com/office/drawing/2014/main" id="{08803388-E83D-40A9-98E8-C578A3D0ED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81497" y="6604450"/>
            <a:ext cx="512762"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6" descr="Les chiffres clés de l'économie réunionnaise – Accédez en un clic à  l'information économique">
            <a:extLst>
              <a:ext uri="{FF2B5EF4-FFF2-40B4-BE49-F238E27FC236}">
                <a16:creationId xmlns:a16="http://schemas.microsoft.com/office/drawing/2014/main" id="{B82FB05E-0739-4924-A9AA-468C8053BB74}"/>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130120" y="27056"/>
            <a:ext cx="2120896" cy="445290"/>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E8F32000-37A4-0F1D-E023-C54B73170C3F}"/>
              </a:ext>
            </a:extLst>
          </p:cNvPr>
          <p:cNvSpPr txBox="1"/>
          <p:nvPr/>
        </p:nvSpPr>
        <p:spPr>
          <a:xfrm>
            <a:off x="4715092" y="-28628"/>
            <a:ext cx="2193937" cy="707886"/>
          </a:xfrm>
          <a:prstGeom prst="rect">
            <a:avLst/>
          </a:prstGeom>
          <a:noFill/>
        </p:spPr>
        <p:txBody>
          <a:bodyPr wrap="square">
            <a:spAutoFit/>
          </a:bodyPr>
          <a:lstStyle/>
          <a:p>
            <a:r>
              <a:rPr lang="fr-FR" sz="800" dirty="0"/>
              <a:t>Date maj : 22/06/2026</a:t>
            </a:r>
          </a:p>
          <a:p>
            <a:r>
              <a:rPr lang="fr-FR" sz="800" dirty="0"/>
              <a:t>Code RNCP : 40675</a:t>
            </a:r>
          </a:p>
          <a:p>
            <a:r>
              <a:rPr lang="fr-FR" sz="800" dirty="0"/>
              <a:t>Date d’enregistrement : 23/05/2025</a:t>
            </a:r>
          </a:p>
          <a:p>
            <a:r>
              <a:rPr lang="fr-FR" sz="800" dirty="0"/>
              <a:t>Certificateur: CCI FRANCE</a:t>
            </a:r>
          </a:p>
          <a:p>
            <a:r>
              <a:rPr lang="fr-FR" sz="800" dirty="0"/>
              <a:t>Domaine : Vente – Commerce - Achats</a:t>
            </a:r>
            <a:endParaRPr lang="fr-FR" sz="900" dirty="0"/>
          </a:p>
        </p:txBody>
      </p:sp>
      <p:sp>
        <p:nvSpPr>
          <p:cNvPr id="7" name="ZoneTexte 25">
            <a:extLst>
              <a:ext uri="{FF2B5EF4-FFF2-40B4-BE49-F238E27FC236}">
                <a16:creationId xmlns:a16="http://schemas.microsoft.com/office/drawing/2014/main" id="{009BBF8A-0E42-995E-80D2-BBEC76B81E2C}"/>
              </a:ext>
            </a:extLst>
          </p:cNvPr>
          <p:cNvSpPr txBox="1">
            <a:spLocks noChangeArrowheads="1"/>
          </p:cNvSpPr>
          <p:nvPr/>
        </p:nvSpPr>
        <p:spPr bwMode="auto">
          <a:xfrm>
            <a:off x="3429000" y="7680871"/>
            <a:ext cx="3241674" cy="155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lnSpc>
                <a:spcPct val="90000"/>
              </a:lnSpc>
              <a:buFontTx/>
              <a:buNone/>
            </a:pPr>
            <a:r>
              <a:rPr lang="fr-FR" altLang="fr-FR" sz="800" b="1" u="sng" dirty="0">
                <a:solidFill>
                  <a:srgbClr val="0070C0"/>
                </a:solidFill>
                <a:cs typeface="Arial" panose="020B0604020202020204" pitchFamily="34" charset="0"/>
                <a:sym typeface="Arial" panose="020B0604020202020204" pitchFamily="34" charset="0"/>
              </a:rPr>
              <a:t>Lieux et contacts : Filière tertiaire</a:t>
            </a:r>
          </a:p>
          <a:p>
            <a:pPr algn="ctr" eaLnBrk="1" hangingPunct="1">
              <a:buFontTx/>
              <a:buNone/>
            </a:pPr>
            <a:r>
              <a:rPr lang="fr-FR" altLang="fr-FR" sz="800" b="1" dirty="0">
                <a:solidFill>
                  <a:srgbClr val="0070C0"/>
                </a:solidFill>
                <a:cs typeface="Arial" panose="020B0604020202020204" pitchFamily="34" charset="0"/>
                <a:sym typeface="Arial" panose="020B0604020202020204" pitchFamily="34" charset="0"/>
              </a:rPr>
              <a:t>Pôle Formation Nord – 12 rue Gabriel de Kerveguen 97490 </a:t>
            </a:r>
          </a:p>
          <a:p>
            <a:pPr algn="ctr" eaLnBrk="1" hangingPunct="1">
              <a:buFontTx/>
              <a:buNone/>
            </a:pPr>
            <a:r>
              <a:rPr lang="fr-FR" altLang="fr-FR" sz="800" b="1" dirty="0">
                <a:solidFill>
                  <a:srgbClr val="0070C0"/>
                </a:solidFill>
                <a:cs typeface="Arial" panose="020B0604020202020204" pitchFamily="34" charset="0"/>
                <a:sym typeface="Arial" panose="020B0604020202020204" pitchFamily="34" charset="0"/>
              </a:rPr>
              <a:t>Sainte Clotilde -- 02 62 48 35 35 -  0262 48 35 05 </a:t>
            </a:r>
          </a:p>
          <a:p>
            <a:pPr algn="ctr" eaLnBrk="1" hangingPunct="1">
              <a:buFontTx/>
              <a:buNone/>
            </a:pPr>
            <a:r>
              <a:rPr lang="fr-FR" altLang="fr-FR" sz="800" b="1" dirty="0">
                <a:solidFill>
                  <a:srgbClr val="0070C0"/>
                </a:solidFill>
                <a:cs typeface="Arial" panose="020B0604020202020204" pitchFamily="34" charset="0"/>
                <a:sym typeface="Arial" panose="020B0604020202020204" pitchFamily="34" charset="0"/>
                <a:hlinkClick r:id="rId6"/>
              </a:rPr>
              <a:t>cfanord@reunion.cci.fr</a:t>
            </a:r>
            <a:endParaRPr lang="fr-FR" altLang="fr-FR" sz="800" b="1" dirty="0">
              <a:solidFill>
                <a:srgbClr val="0070C0"/>
              </a:solidFill>
              <a:cs typeface="Arial" panose="020B0604020202020204" pitchFamily="34" charset="0"/>
              <a:sym typeface="Arial" panose="020B0604020202020204" pitchFamily="34" charset="0"/>
            </a:endParaRPr>
          </a:p>
          <a:p>
            <a:pPr algn="ctr" eaLnBrk="1" hangingPunct="1">
              <a:buFontTx/>
              <a:buNone/>
            </a:pPr>
            <a:endParaRPr lang="fr-FR" altLang="fr-FR" sz="800" b="1" dirty="0">
              <a:solidFill>
                <a:srgbClr val="0070C0"/>
              </a:solidFill>
              <a:cs typeface="Arial" panose="020B0604020202020204" pitchFamily="34" charset="0"/>
              <a:sym typeface="Arial" panose="020B0604020202020204" pitchFamily="34" charset="0"/>
            </a:endParaRPr>
          </a:p>
          <a:p>
            <a:pPr algn="ctr" eaLnBrk="1" hangingPunct="1">
              <a:buFontTx/>
              <a:buNone/>
            </a:pPr>
            <a:r>
              <a:rPr lang="en-US" sz="800" b="1" dirty="0" err="1">
                <a:solidFill>
                  <a:srgbClr val="0070C0"/>
                </a:solidFill>
                <a:latin typeface="Arial" charset="0"/>
                <a:cs typeface="Arial" charset="0"/>
                <a:sym typeface="Times New Roman" pitchFamily="18" charset="0"/>
              </a:rPr>
              <a:t>Pôle</a:t>
            </a:r>
            <a:r>
              <a:rPr lang="en-US" sz="800" b="1" dirty="0">
                <a:solidFill>
                  <a:srgbClr val="0070C0"/>
                </a:solidFill>
                <a:latin typeface="Arial" charset="0"/>
                <a:cs typeface="Arial" charset="0"/>
                <a:sym typeface="Times New Roman" pitchFamily="18" charset="0"/>
              </a:rPr>
              <a:t> Formation SUD – 15 route de la balance – </a:t>
            </a:r>
          </a:p>
          <a:p>
            <a:pPr marL="85725" indent="-85725" algn="ctr" eaLnBrk="1" hangingPunct="1">
              <a:spcBef>
                <a:spcPct val="0"/>
              </a:spcBef>
              <a:buClr>
                <a:srgbClr val="00B9F2"/>
              </a:buClr>
              <a:buSzPct val="25000"/>
              <a:buNone/>
            </a:pPr>
            <a:r>
              <a:rPr lang="en-US" sz="800" b="1" dirty="0">
                <a:solidFill>
                  <a:srgbClr val="0070C0"/>
                </a:solidFill>
                <a:latin typeface="Arial" charset="0"/>
                <a:cs typeface="Arial" charset="0"/>
                <a:sym typeface="Times New Roman" pitchFamily="18" charset="0"/>
              </a:rPr>
              <a:t>97 410 Saint Pierre – 0262 96 96 96 - 0262 96 96 54 –  </a:t>
            </a:r>
          </a:p>
          <a:p>
            <a:pPr marL="85725" indent="-85725" algn="ctr" eaLnBrk="1" hangingPunct="1">
              <a:spcBef>
                <a:spcPct val="0"/>
              </a:spcBef>
              <a:buClr>
                <a:srgbClr val="00B9F2"/>
              </a:buClr>
              <a:buSzPct val="25000"/>
              <a:buNone/>
            </a:pPr>
            <a:r>
              <a:rPr lang="en-US" sz="800" b="1">
                <a:solidFill>
                  <a:srgbClr val="0070C0"/>
                </a:solidFill>
                <a:latin typeface="Arial" charset="0"/>
                <a:cs typeface="Arial" charset="0"/>
                <a:sym typeface="Times New Roman" pitchFamily="18" charset="0"/>
                <a:hlinkClick r:id="rId7"/>
              </a:rPr>
              <a:t>cfasud@reunion.cci.fr</a:t>
            </a:r>
            <a:endParaRPr lang="en-US" sz="800" b="1">
              <a:solidFill>
                <a:srgbClr val="0070C0"/>
              </a:solidFill>
              <a:latin typeface="Arial" charset="0"/>
              <a:cs typeface="Arial" charset="0"/>
              <a:sym typeface="Times New Roman" pitchFamily="18" charset="0"/>
            </a:endParaRPr>
          </a:p>
          <a:p>
            <a:pPr marL="85725" indent="-85725" algn="ctr" eaLnBrk="1" hangingPunct="1">
              <a:spcBef>
                <a:spcPct val="0"/>
              </a:spcBef>
              <a:buClr>
                <a:srgbClr val="00B9F2"/>
              </a:buClr>
              <a:buSzPct val="25000"/>
              <a:buNone/>
            </a:pPr>
            <a:endParaRPr lang="en-US" sz="800" b="1" dirty="0">
              <a:solidFill>
                <a:srgbClr val="0070C0"/>
              </a:solidFill>
              <a:latin typeface="Arial" charset="0"/>
              <a:cs typeface="Arial" charset="0"/>
              <a:sym typeface="Times New Roman" pitchFamily="18" charset="0"/>
            </a:endParaRPr>
          </a:p>
          <a:p>
            <a:pPr marL="85725" indent="-85725" algn="ctr" eaLnBrk="1" hangingPunct="1">
              <a:spcBef>
                <a:spcPct val="0"/>
              </a:spcBef>
              <a:buClr>
                <a:srgbClr val="00B9F2"/>
              </a:buClr>
              <a:buSzPct val="25000"/>
              <a:buNone/>
            </a:pPr>
            <a:r>
              <a:rPr lang="fr-FR" sz="800" b="1" dirty="0">
                <a:solidFill>
                  <a:srgbClr val="0070C0"/>
                </a:solidFill>
                <a:latin typeface="Arial" charset="0"/>
                <a:cs typeface="Arial" charset="0"/>
                <a:sym typeface="Times New Roman" pitchFamily="18" charset="0"/>
              </a:rPr>
              <a:t>Informations complémentaires et indicateurs de résultats </a:t>
            </a:r>
          </a:p>
          <a:p>
            <a:pPr marL="85725" indent="-85725" algn="ctr" eaLnBrk="1" hangingPunct="1">
              <a:spcBef>
                <a:spcPct val="0"/>
              </a:spcBef>
              <a:buClr>
                <a:srgbClr val="00B9F2"/>
              </a:buClr>
              <a:buSzPct val="25000"/>
              <a:buNone/>
            </a:pPr>
            <a:r>
              <a:rPr lang="fr-FR" sz="800" b="1" dirty="0">
                <a:solidFill>
                  <a:srgbClr val="0070C0"/>
                </a:solidFill>
                <a:latin typeface="Arial" charset="0"/>
                <a:cs typeface="Arial" charset="0"/>
                <a:sym typeface="Times New Roman" pitchFamily="18" charset="0"/>
              </a:rPr>
              <a:t>sur le site internet : www.reunion.cci.fr</a:t>
            </a:r>
            <a:endParaRPr lang="fr-FR" altLang="fr-FR" sz="800" b="1" dirty="0">
              <a:solidFill>
                <a:srgbClr val="0070C0"/>
              </a:solidFill>
              <a:cs typeface="Arial" panose="020B0604020202020204" pitchFamily="34" charset="0"/>
              <a:sym typeface="Arial" panose="020B0604020202020204" pitchFamily="34" charset="0"/>
            </a:endParaRPr>
          </a:p>
        </p:txBody>
      </p:sp>
      <p:pic>
        <p:nvPicPr>
          <p:cNvPr id="6" name="Image 5">
            <a:extLst>
              <a:ext uri="{FF2B5EF4-FFF2-40B4-BE49-F238E27FC236}">
                <a16:creationId xmlns:a16="http://schemas.microsoft.com/office/drawing/2014/main" id="{2A0AA824-6402-D658-0F31-4C62CF119C59}"/>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443227" y="9342697"/>
            <a:ext cx="870572" cy="330371"/>
          </a:xfrm>
          <a:prstGeom prst="rect">
            <a:avLst/>
          </a:prstGeom>
          <a:noFill/>
        </p:spPr>
      </p:pic>
      <p:grpSp>
        <p:nvGrpSpPr>
          <p:cNvPr id="4" name="Groupe 3">
            <a:extLst>
              <a:ext uri="{FF2B5EF4-FFF2-40B4-BE49-F238E27FC236}">
                <a16:creationId xmlns:a16="http://schemas.microsoft.com/office/drawing/2014/main" id="{25ABE2AB-CF27-8D5B-E037-814676572DD2}"/>
              </a:ext>
            </a:extLst>
          </p:cNvPr>
          <p:cNvGrpSpPr/>
          <p:nvPr/>
        </p:nvGrpSpPr>
        <p:grpSpPr>
          <a:xfrm>
            <a:off x="2330920" y="9420802"/>
            <a:ext cx="2280975" cy="300838"/>
            <a:chOff x="0" y="0"/>
            <a:chExt cx="2716530" cy="451485"/>
          </a:xfrm>
        </p:grpSpPr>
        <p:pic>
          <p:nvPicPr>
            <p:cNvPr id="8" name="object 33">
              <a:extLst>
                <a:ext uri="{FF2B5EF4-FFF2-40B4-BE49-F238E27FC236}">
                  <a16:creationId xmlns:a16="http://schemas.microsoft.com/office/drawing/2014/main" id="{201B31B7-2A5A-B9C1-5306-C317070F4180}"/>
                </a:ext>
              </a:extLst>
            </p:cNvPr>
            <p:cNvPicPr/>
            <p:nvPr/>
          </p:nvPicPr>
          <p:blipFill>
            <a:blip r:embed="rId9" cstate="print">
              <a:extLst>
                <a:ext uri="{28A0092B-C50C-407E-A947-70E740481C1C}">
                  <a14:useLocalDpi xmlns:a14="http://schemas.microsoft.com/office/drawing/2010/main" val="0"/>
                </a:ext>
              </a:extLst>
            </a:blip>
            <a:stretch>
              <a:fillRect/>
            </a:stretch>
          </p:blipFill>
          <p:spPr>
            <a:xfrm>
              <a:off x="781050" y="0"/>
              <a:ext cx="1935480" cy="451485"/>
            </a:xfrm>
            <a:prstGeom prst="rect">
              <a:avLst/>
            </a:prstGeom>
          </p:spPr>
        </p:pic>
        <p:pic>
          <p:nvPicPr>
            <p:cNvPr id="9" name="Image 8">
              <a:extLst>
                <a:ext uri="{FF2B5EF4-FFF2-40B4-BE49-F238E27FC236}">
                  <a16:creationId xmlns:a16="http://schemas.microsoft.com/office/drawing/2014/main" id="{54AAF0C3-183F-FBA4-4827-DC467FDDB6E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38100"/>
              <a:ext cx="515620" cy="400050"/>
            </a:xfrm>
            <a:prstGeom prst="rect">
              <a:avLst/>
            </a:prstGeom>
          </p:spPr>
        </p:pic>
      </p:grpSp>
    </p:spTree>
    <p:extLst>
      <p:ext uri="{BB962C8B-B14F-4D97-AF65-F5344CB8AC3E}">
        <p14:creationId xmlns:p14="http://schemas.microsoft.com/office/powerpoint/2010/main" val="36583835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4">
            <a:extLst>
              <a:ext uri="{FF2B5EF4-FFF2-40B4-BE49-F238E27FC236}">
                <a16:creationId xmlns:a16="http://schemas.microsoft.com/office/drawing/2014/main" id="{5E4BDD79-1583-4C48-8E87-25B6D9E82B3A}"/>
              </a:ext>
            </a:extLst>
          </p:cNvPr>
          <p:cNvSpPr>
            <a:spLocks noChangeArrowheads="1"/>
          </p:cNvSpPr>
          <p:nvPr/>
        </p:nvSpPr>
        <p:spPr bwMode="auto">
          <a:xfrm>
            <a:off x="3619500" y="4094163"/>
            <a:ext cx="2349500" cy="254000"/>
          </a:xfrm>
          <a:prstGeom prst="rect">
            <a:avLst/>
          </a:prstGeom>
          <a:noFill/>
          <a:ln>
            <a:noFill/>
          </a:ln>
          <a:effectLst/>
        </p:spPr>
        <p:txBody>
          <a:bodyPr lIns="84552" tIns="42277" rIns="84552" bIns="42277">
            <a:spAutoFit/>
          </a:bodyPr>
          <a:lstStyle>
            <a:lvl1pPr defTabSz="700088">
              <a:defRPr>
                <a:solidFill>
                  <a:schemeClr val="tx1"/>
                </a:solidFill>
                <a:latin typeface="Arial" panose="020B0604020202020204" pitchFamily="34" charset="0"/>
              </a:defRPr>
            </a:lvl1pPr>
            <a:lvl2pPr marL="257175" indent="-82550" defTabSz="700088">
              <a:defRPr>
                <a:solidFill>
                  <a:schemeClr val="tx1"/>
                </a:solidFill>
                <a:latin typeface="Arial" panose="020B0604020202020204" pitchFamily="34" charset="0"/>
              </a:defRPr>
            </a:lvl2pPr>
            <a:lvl3pPr marL="525463" indent="-82550" defTabSz="700088">
              <a:defRPr>
                <a:solidFill>
                  <a:schemeClr val="tx1"/>
                </a:solidFill>
                <a:latin typeface="Arial" panose="020B0604020202020204" pitchFamily="34" charset="0"/>
              </a:defRPr>
            </a:lvl3pPr>
            <a:lvl4pPr marL="1574800" defTabSz="700088">
              <a:defRPr>
                <a:solidFill>
                  <a:schemeClr val="tx1"/>
                </a:solidFill>
                <a:latin typeface="Arial" panose="020B0604020202020204" pitchFamily="34" charset="0"/>
              </a:defRPr>
            </a:lvl4pPr>
            <a:lvl5pPr marL="2098675" defTabSz="700088">
              <a:defRPr>
                <a:solidFill>
                  <a:schemeClr val="tx1"/>
                </a:solidFill>
                <a:latin typeface="Arial" panose="020B0604020202020204" pitchFamily="34" charset="0"/>
              </a:defRPr>
            </a:lvl5pPr>
            <a:lvl6pPr marL="2555875" defTabSz="700088" fontAlgn="base">
              <a:spcBef>
                <a:spcPct val="0"/>
              </a:spcBef>
              <a:spcAft>
                <a:spcPct val="0"/>
              </a:spcAft>
              <a:defRPr>
                <a:solidFill>
                  <a:schemeClr val="tx1"/>
                </a:solidFill>
                <a:latin typeface="Arial" panose="020B0604020202020204" pitchFamily="34" charset="0"/>
              </a:defRPr>
            </a:lvl6pPr>
            <a:lvl7pPr marL="3013075" defTabSz="700088" fontAlgn="base">
              <a:spcBef>
                <a:spcPct val="0"/>
              </a:spcBef>
              <a:spcAft>
                <a:spcPct val="0"/>
              </a:spcAft>
              <a:defRPr>
                <a:solidFill>
                  <a:schemeClr val="tx1"/>
                </a:solidFill>
                <a:latin typeface="Arial" panose="020B0604020202020204" pitchFamily="34" charset="0"/>
              </a:defRPr>
            </a:lvl7pPr>
            <a:lvl8pPr marL="3470275" defTabSz="700088" fontAlgn="base">
              <a:spcBef>
                <a:spcPct val="0"/>
              </a:spcBef>
              <a:spcAft>
                <a:spcPct val="0"/>
              </a:spcAft>
              <a:defRPr>
                <a:solidFill>
                  <a:schemeClr val="tx1"/>
                </a:solidFill>
                <a:latin typeface="Arial" panose="020B0604020202020204" pitchFamily="34" charset="0"/>
              </a:defRPr>
            </a:lvl8pPr>
            <a:lvl9pPr marL="3927475" defTabSz="700088" fontAlgn="base">
              <a:spcBef>
                <a:spcPct val="0"/>
              </a:spcBef>
              <a:spcAft>
                <a:spcPct val="0"/>
              </a:spcAft>
              <a:defRPr>
                <a:solidFill>
                  <a:schemeClr val="tx1"/>
                </a:solidFill>
                <a:latin typeface="Arial" panose="020B0604020202020204" pitchFamily="34" charset="0"/>
              </a:defRPr>
            </a:lvl9pPr>
          </a:lstStyle>
          <a:p>
            <a:pPr>
              <a:lnSpc>
                <a:spcPct val="120000"/>
              </a:lnSpc>
              <a:defRPr/>
            </a:pPr>
            <a:endParaRPr lang="fr-FR" altLang="fr-FR" sz="900" b="1">
              <a:effectLst>
                <a:outerShdw blurRad="38100" dist="38100" dir="2700000" algn="tl">
                  <a:srgbClr val="C0C0C0"/>
                </a:outerShdw>
              </a:effectLst>
            </a:endParaRPr>
          </a:p>
        </p:txBody>
      </p:sp>
      <p:sp>
        <p:nvSpPr>
          <p:cNvPr id="2051" name="Line 7">
            <a:extLst>
              <a:ext uri="{FF2B5EF4-FFF2-40B4-BE49-F238E27FC236}">
                <a16:creationId xmlns:a16="http://schemas.microsoft.com/office/drawing/2014/main" id="{FA7795DB-31F6-4AEE-8835-CE58B75FA75E}"/>
              </a:ext>
            </a:extLst>
          </p:cNvPr>
          <p:cNvSpPr>
            <a:spLocks noChangeShapeType="1"/>
          </p:cNvSpPr>
          <p:nvPr/>
        </p:nvSpPr>
        <p:spPr bwMode="auto">
          <a:xfrm>
            <a:off x="803275" y="8512175"/>
            <a:ext cx="1673225" cy="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2" name="Line 8">
            <a:extLst>
              <a:ext uri="{FF2B5EF4-FFF2-40B4-BE49-F238E27FC236}">
                <a16:creationId xmlns:a16="http://schemas.microsoft.com/office/drawing/2014/main" id="{DB2DDD00-BC8C-40E8-B3CD-9F9CC1F22E5E}"/>
              </a:ext>
            </a:extLst>
          </p:cNvPr>
          <p:cNvSpPr>
            <a:spLocks noChangeShapeType="1"/>
          </p:cNvSpPr>
          <p:nvPr/>
        </p:nvSpPr>
        <p:spPr bwMode="auto">
          <a:xfrm>
            <a:off x="803275" y="3490913"/>
            <a:ext cx="0" cy="50212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28575" cap="sq">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r-FR"/>
          </a:p>
        </p:txBody>
      </p:sp>
      <p:sp>
        <p:nvSpPr>
          <p:cNvPr id="2053" name="Rectangle 10">
            <a:extLst>
              <a:ext uri="{FF2B5EF4-FFF2-40B4-BE49-F238E27FC236}">
                <a16:creationId xmlns:a16="http://schemas.microsoft.com/office/drawing/2014/main" id="{93429498-A082-4AC6-9DFA-72E990DA1F1E}"/>
              </a:ext>
            </a:extLst>
          </p:cNvPr>
          <p:cNvSpPr>
            <a:spLocks noChangeArrowheads="1"/>
          </p:cNvSpPr>
          <p:nvPr/>
        </p:nvSpPr>
        <p:spPr bwMode="auto">
          <a:xfrm>
            <a:off x="5878513" y="7191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cs typeface="Arial" panose="020B0604020202020204" pitchFamily="34" charset="0"/>
            </a:endParaRPr>
          </a:p>
        </p:txBody>
      </p:sp>
      <p:sp>
        <p:nvSpPr>
          <p:cNvPr id="2054" name="Rectangle 11">
            <a:extLst>
              <a:ext uri="{FF2B5EF4-FFF2-40B4-BE49-F238E27FC236}">
                <a16:creationId xmlns:a16="http://schemas.microsoft.com/office/drawing/2014/main" id="{F38F6DA7-7046-4F68-8AAC-F7CADC25EAA8}"/>
              </a:ext>
            </a:extLst>
          </p:cNvPr>
          <p:cNvSpPr>
            <a:spLocks noChangeArrowheads="1"/>
          </p:cNvSpPr>
          <p:nvPr/>
        </p:nvSpPr>
        <p:spPr bwMode="auto">
          <a:xfrm>
            <a:off x="5878513" y="1290638"/>
            <a:ext cx="979487" cy="500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lstStyle>
            <a:lvl1pPr defTabSz="738188">
              <a:spcBef>
                <a:spcPct val="20000"/>
              </a:spcBef>
              <a:buChar char="•"/>
              <a:defRPr sz="3200">
                <a:solidFill>
                  <a:schemeClr val="tx1"/>
                </a:solidFill>
                <a:latin typeface="Arial" panose="020B0604020202020204" pitchFamily="34" charset="0"/>
              </a:defRPr>
            </a:lvl1pPr>
            <a:lvl2pPr marL="742950" indent="-285750" defTabSz="738188">
              <a:spcBef>
                <a:spcPct val="20000"/>
              </a:spcBef>
              <a:buChar char="–"/>
              <a:defRPr sz="2800">
                <a:solidFill>
                  <a:schemeClr val="tx1"/>
                </a:solidFill>
                <a:latin typeface="Arial" panose="020B0604020202020204" pitchFamily="34" charset="0"/>
              </a:defRPr>
            </a:lvl2pPr>
            <a:lvl3pPr marL="1143000" indent="-228600" defTabSz="738188">
              <a:spcBef>
                <a:spcPct val="20000"/>
              </a:spcBef>
              <a:buChar char="•"/>
              <a:defRPr sz="2400">
                <a:solidFill>
                  <a:schemeClr val="tx1"/>
                </a:solidFill>
                <a:latin typeface="Arial" panose="020B0604020202020204" pitchFamily="34" charset="0"/>
              </a:defRPr>
            </a:lvl3pPr>
            <a:lvl4pPr marL="1600200" indent="-228600" defTabSz="738188">
              <a:spcBef>
                <a:spcPct val="20000"/>
              </a:spcBef>
              <a:buChar char="–"/>
              <a:defRPr sz="2000">
                <a:solidFill>
                  <a:schemeClr val="tx1"/>
                </a:solidFill>
                <a:latin typeface="Arial" panose="020B0604020202020204" pitchFamily="34" charset="0"/>
              </a:defRPr>
            </a:lvl4pPr>
            <a:lvl5pPr marL="2057400" indent="-228600" defTabSz="738188">
              <a:spcBef>
                <a:spcPct val="20000"/>
              </a:spcBef>
              <a:buChar char="»"/>
              <a:defRPr sz="2000">
                <a:solidFill>
                  <a:schemeClr val="tx1"/>
                </a:solidFill>
                <a:latin typeface="Arial" panose="020B0604020202020204" pitchFamily="34" charset="0"/>
              </a:defRPr>
            </a:lvl5pPr>
            <a:lvl6pPr marL="25146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defTabSz="738188"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fr-FR" altLang="fr-FR" sz="900"/>
          </a:p>
        </p:txBody>
      </p:sp>
      <p:sp>
        <p:nvSpPr>
          <p:cNvPr id="5133" name="Rectangle 13">
            <a:extLst>
              <a:ext uri="{FF2B5EF4-FFF2-40B4-BE49-F238E27FC236}">
                <a16:creationId xmlns:a16="http://schemas.microsoft.com/office/drawing/2014/main" id="{E098B6CB-A2CC-4A0C-BBC1-1A4F484765AA}"/>
              </a:ext>
            </a:extLst>
          </p:cNvPr>
          <p:cNvSpPr>
            <a:spLocks noChangeArrowheads="1"/>
          </p:cNvSpPr>
          <p:nvPr/>
        </p:nvSpPr>
        <p:spPr bwMode="auto">
          <a:xfrm>
            <a:off x="5743575" y="1887538"/>
            <a:ext cx="979488" cy="498475"/>
          </a:xfrm>
          <a:prstGeom prst="rect">
            <a:avLst/>
          </a:prstGeom>
          <a:noFill/>
          <a:ln>
            <a:noFill/>
          </a:ln>
          <a:effectLst/>
        </p:spPr>
        <p:txBody>
          <a:bodyPr lIns="0" tIns="0" rIns="0" bIns="0" anchor="ctr"/>
          <a:lstStyle>
            <a:lvl1pPr defTabSz="738188">
              <a:defRPr>
                <a:solidFill>
                  <a:schemeClr val="tx1"/>
                </a:solidFill>
                <a:latin typeface="Arial" panose="020B0604020202020204" pitchFamily="34" charset="0"/>
              </a:defRPr>
            </a:lvl1pPr>
            <a:lvl2pPr marL="539750" defTabSz="738188">
              <a:defRPr>
                <a:solidFill>
                  <a:schemeClr val="tx1"/>
                </a:solidFill>
                <a:latin typeface="Arial" panose="020B0604020202020204" pitchFamily="34" charset="0"/>
              </a:defRPr>
            </a:lvl2pPr>
            <a:lvl3pPr marL="1077913" defTabSz="738188">
              <a:defRPr>
                <a:solidFill>
                  <a:schemeClr val="tx1"/>
                </a:solidFill>
                <a:latin typeface="Arial" panose="020B0604020202020204" pitchFamily="34" charset="0"/>
              </a:defRPr>
            </a:lvl3pPr>
            <a:lvl4pPr marL="1616075" defTabSz="738188">
              <a:defRPr>
                <a:solidFill>
                  <a:schemeClr val="tx1"/>
                </a:solidFill>
                <a:latin typeface="Arial" panose="020B0604020202020204" pitchFamily="34" charset="0"/>
              </a:defRPr>
            </a:lvl4pPr>
            <a:lvl5pPr marL="2155825" defTabSz="738188">
              <a:defRPr>
                <a:solidFill>
                  <a:schemeClr val="tx1"/>
                </a:solidFill>
                <a:latin typeface="Arial" panose="020B0604020202020204" pitchFamily="34" charset="0"/>
              </a:defRPr>
            </a:lvl5pPr>
            <a:lvl6pPr marL="2613025" defTabSz="738188" fontAlgn="base">
              <a:spcBef>
                <a:spcPct val="0"/>
              </a:spcBef>
              <a:spcAft>
                <a:spcPct val="0"/>
              </a:spcAft>
              <a:defRPr>
                <a:solidFill>
                  <a:schemeClr val="tx1"/>
                </a:solidFill>
                <a:latin typeface="Arial" panose="020B0604020202020204" pitchFamily="34" charset="0"/>
              </a:defRPr>
            </a:lvl6pPr>
            <a:lvl7pPr marL="3070225" defTabSz="738188" fontAlgn="base">
              <a:spcBef>
                <a:spcPct val="0"/>
              </a:spcBef>
              <a:spcAft>
                <a:spcPct val="0"/>
              </a:spcAft>
              <a:defRPr>
                <a:solidFill>
                  <a:schemeClr val="tx1"/>
                </a:solidFill>
                <a:latin typeface="Arial" panose="020B0604020202020204" pitchFamily="34" charset="0"/>
              </a:defRPr>
            </a:lvl7pPr>
            <a:lvl8pPr marL="3527425" defTabSz="738188" fontAlgn="base">
              <a:spcBef>
                <a:spcPct val="0"/>
              </a:spcBef>
              <a:spcAft>
                <a:spcPct val="0"/>
              </a:spcAft>
              <a:defRPr>
                <a:solidFill>
                  <a:schemeClr val="tx1"/>
                </a:solidFill>
                <a:latin typeface="Arial" panose="020B0604020202020204" pitchFamily="34" charset="0"/>
              </a:defRPr>
            </a:lvl8pPr>
            <a:lvl9pPr marL="3984625" defTabSz="738188" fontAlgn="base">
              <a:spcBef>
                <a:spcPct val="0"/>
              </a:spcBef>
              <a:spcAft>
                <a:spcPct val="0"/>
              </a:spcAft>
              <a:defRPr>
                <a:solidFill>
                  <a:schemeClr val="tx1"/>
                </a:solidFill>
                <a:latin typeface="Arial" panose="020B0604020202020204" pitchFamily="34" charset="0"/>
              </a:defRPr>
            </a:lvl9pPr>
          </a:lstStyle>
          <a:p>
            <a:pPr>
              <a:defRPr/>
            </a:pPr>
            <a:endParaRPr lang="fr-FR" altLang="fr-FR" sz="900" b="1">
              <a:effectLst>
                <a:outerShdw blurRad="38100" dist="38100" dir="2700000" algn="tl">
                  <a:srgbClr val="C0C0C0"/>
                </a:outerShdw>
              </a:effectLst>
              <a:cs typeface="Arial" panose="020B0604020202020204" pitchFamily="34" charset="0"/>
            </a:endParaRPr>
          </a:p>
        </p:txBody>
      </p:sp>
      <p:sp>
        <p:nvSpPr>
          <p:cNvPr id="5134" name="Rectangle 14">
            <a:extLst>
              <a:ext uri="{FF2B5EF4-FFF2-40B4-BE49-F238E27FC236}">
                <a16:creationId xmlns:a16="http://schemas.microsoft.com/office/drawing/2014/main" id="{B9EEACB4-D8E8-44F3-BAAF-50AC20C325C2}"/>
              </a:ext>
            </a:extLst>
          </p:cNvPr>
          <p:cNvSpPr>
            <a:spLocks noChangeArrowheads="1"/>
          </p:cNvSpPr>
          <p:nvPr/>
        </p:nvSpPr>
        <p:spPr bwMode="auto">
          <a:xfrm>
            <a:off x="5691188" y="2498725"/>
            <a:ext cx="979487" cy="1611313"/>
          </a:xfrm>
          <a:prstGeom prst="rect">
            <a:avLst/>
          </a:prstGeom>
          <a:noFill/>
          <a:ln>
            <a:noFill/>
          </a:ln>
          <a:effectLst/>
        </p:spPr>
        <p:txBody>
          <a:bodyPr wrap="none" lIns="0" tIns="0" rIns="0" bIns="0"/>
          <a:lstStyle>
            <a:lvl1pPr>
              <a:defRPr>
                <a:solidFill>
                  <a:schemeClr val="tx1"/>
                </a:solidFill>
                <a:latin typeface="Arial" panose="020B0604020202020204" pitchFamily="34" charset="0"/>
              </a:defRPr>
            </a:lvl1pPr>
            <a:lvl2pPr marL="419100">
              <a:defRPr>
                <a:solidFill>
                  <a:schemeClr val="tx1"/>
                </a:solidFill>
                <a:latin typeface="Arial" panose="020B0604020202020204" pitchFamily="34" charset="0"/>
              </a:defRPr>
            </a:lvl2pPr>
            <a:lvl3pPr marL="839788">
              <a:defRPr>
                <a:solidFill>
                  <a:schemeClr val="tx1"/>
                </a:solidFill>
                <a:latin typeface="Arial" panose="020B0604020202020204" pitchFamily="34" charset="0"/>
              </a:defRPr>
            </a:lvl3pPr>
            <a:lvl4pPr marL="1258888">
              <a:defRPr>
                <a:solidFill>
                  <a:schemeClr val="tx1"/>
                </a:solidFill>
                <a:latin typeface="Arial" panose="020B0604020202020204" pitchFamily="34" charset="0"/>
              </a:defRPr>
            </a:lvl4pPr>
            <a:lvl5pPr marL="1679575">
              <a:defRPr>
                <a:solidFill>
                  <a:schemeClr val="tx1"/>
                </a:solidFill>
                <a:latin typeface="Arial" panose="020B0604020202020204" pitchFamily="34" charset="0"/>
              </a:defRPr>
            </a:lvl5pPr>
            <a:lvl6pPr marL="2136775" fontAlgn="base">
              <a:spcBef>
                <a:spcPct val="0"/>
              </a:spcBef>
              <a:spcAft>
                <a:spcPct val="0"/>
              </a:spcAft>
              <a:defRPr>
                <a:solidFill>
                  <a:schemeClr val="tx1"/>
                </a:solidFill>
                <a:latin typeface="Arial" panose="020B0604020202020204" pitchFamily="34" charset="0"/>
              </a:defRPr>
            </a:lvl6pPr>
            <a:lvl7pPr marL="2593975" fontAlgn="base">
              <a:spcBef>
                <a:spcPct val="0"/>
              </a:spcBef>
              <a:spcAft>
                <a:spcPct val="0"/>
              </a:spcAft>
              <a:defRPr>
                <a:solidFill>
                  <a:schemeClr val="tx1"/>
                </a:solidFill>
                <a:latin typeface="Arial" panose="020B0604020202020204" pitchFamily="34" charset="0"/>
              </a:defRPr>
            </a:lvl7pPr>
            <a:lvl8pPr marL="3051175" fontAlgn="base">
              <a:spcBef>
                <a:spcPct val="0"/>
              </a:spcBef>
              <a:spcAft>
                <a:spcPct val="0"/>
              </a:spcAft>
              <a:defRPr>
                <a:solidFill>
                  <a:schemeClr val="tx1"/>
                </a:solidFill>
                <a:latin typeface="Arial" panose="020B0604020202020204" pitchFamily="34" charset="0"/>
              </a:defRPr>
            </a:lvl8pPr>
            <a:lvl9pPr marL="3508375" fontAlgn="base">
              <a:spcBef>
                <a:spcPct val="0"/>
              </a:spcBef>
              <a:spcAft>
                <a:spcPct val="0"/>
              </a:spcAft>
              <a:defRPr>
                <a:solidFill>
                  <a:schemeClr val="tx1"/>
                </a:solidFill>
                <a:latin typeface="Arial" panose="020B0604020202020204" pitchFamily="34" charset="0"/>
              </a:defRPr>
            </a:lvl9pPr>
          </a:lstStyle>
          <a:p>
            <a:pPr eaLnBrk="1" hangingPunct="1">
              <a:defRPr/>
            </a:pPr>
            <a:endParaRPr lang="fr-FR" altLang="fr-FR" sz="900" b="1">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a:p>
            <a:pPr eaLnBrk="1" hangingPunct="1">
              <a:defRPr/>
            </a:pPr>
            <a:endParaRPr lang="fr-FR" altLang="fr-FR" sz="900" b="1">
              <a:effectLst>
                <a:outerShdw blurRad="38100" dist="38100" dir="2700000" algn="tl">
                  <a:srgbClr val="C0C0C0"/>
                </a:outerShdw>
              </a:effectLst>
              <a:cs typeface="Arial" panose="020B0604020202020204" pitchFamily="34" charset="0"/>
            </a:endParaRPr>
          </a:p>
        </p:txBody>
      </p:sp>
      <p:sp>
        <p:nvSpPr>
          <p:cNvPr id="2059" name="Shape 90">
            <a:extLst>
              <a:ext uri="{FF2B5EF4-FFF2-40B4-BE49-F238E27FC236}">
                <a16:creationId xmlns:a16="http://schemas.microsoft.com/office/drawing/2014/main" id="{C6E733C5-294F-4BDE-AF99-5A9595454B74}"/>
              </a:ext>
            </a:extLst>
          </p:cNvPr>
          <p:cNvSpPr>
            <a:spLocks noChangeArrowheads="1"/>
          </p:cNvSpPr>
          <p:nvPr/>
        </p:nvSpPr>
        <p:spPr bwMode="auto">
          <a:xfrm>
            <a:off x="1" y="909057"/>
            <a:ext cx="6857999" cy="55666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9525" tIns="49725" rIns="99525" bIns="49725"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15000"/>
              </a:lnSpc>
              <a:spcBef>
                <a:spcPct val="0"/>
              </a:spcBef>
              <a:buFontTx/>
              <a:buNone/>
            </a:pPr>
            <a:endParaRPr lang="fr-FR" altLang="fr-FR" sz="2000" b="1" dirty="0">
              <a:solidFill>
                <a:srgbClr val="323299"/>
              </a:solidFill>
            </a:endParaRPr>
          </a:p>
          <a:p>
            <a:pPr algn="ctr">
              <a:spcBef>
                <a:spcPct val="0"/>
              </a:spcBef>
              <a:buNone/>
            </a:pPr>
            <a:r>
              <a:rPr lang="fr-FR" sz="2000" b="1" dirty="0">
                <a:solidFill>
                  <a:srgbClr val="3777BC"/>
                </a:solidFill>
                <a:latin typeface="Arial" charset="0"/>
                <a:cs typeface="Arial" charset="0"/>
                <a:sym typeface="Arial" charset="0"/>
              </a:rPr>
              <a:t>Responsable de Commerces et de la Distribution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FR" sz="2000" b="0" i="0" u="none" strike="noStrike" kern="1200" cap="none" spc="0" normalizeH="0" baseline="0" noProof="0" dirty="0">
                <a:ln>
                  <a:noFill/>
                </a:ln>
                <a:solidFill>
                  <a:srgbClr val="3777BC"/>
                </a:solidFill>
                <a:effectLst/>
                <a:uLnTx/>
                <a:uFillTx/>
                <a:latin typeface="Arial" charset="0"/>
                <a:ea typeface="+mn-ea"/>
                <a:cs typeface="Arial" charset="0"/>
                <a:sym typeface="Arial" charset="0"/>
              </a:rPr>
              <a:t>Réseau Négoventis</a:t>
            </a:r>
          </a:p>
          <a:p>
            <a:pPr>
              <a:lnSpc>
                <a:spcPct val="77000"/>
              </a:lnSpc>
              <a:spcBef>
                <a:spcPct val="0"/>
              </a:spcBef>
              <a:buFontTx/>
              <a:buNone/>
            </a:pPr>
            <a:endParaRPr lang="fr-FR" altLang="fr-FR" sz="2200" b="1" dirty="0">
              <a:solidFill>
                <a:srgbClr val="3777BC"/>
              </a:solidFill>
            </a:endParaRPr>
          </a:p>
        </p:txBody>
      </p:sp>
      <p:sp>
        <p:nvSpPr>
          <p:cNvPr id="17" name="Rectangle 2">
            <a:extLst>
              <a:ext uri="{FF2B5EF4-FFF2-40B4-BE49-F238E27FC236}">
                <a16:creationId xmlns:a16="http://schemas.microsoft.com/office/drawing/2014/main" id="{B5429F4E-7352-4A84-83D1-C05A9689E288}"/>
              </a:ext>
            </a:extLst>
          </p:cNvPr>
          <p:cNvSpPr txBox="1">
            <a:spLocks noChangeArrowheads="1"/>
          </p:cNvSpPr>
          <p:nvPr/>
        </p:nvSpPr>
        <p:spPr bwMode="auto">
          <a:xfrm rot="16200000">
            <a:off x="-3622675" y="4906963"/>
            <a:ext cx="7734300" cy="501650"/>
          </a:xfrm>
          <a:prstGeom prst="rect">
            <a:avLst/>
          </a:prstGeom>
          <a:solidFill>
            <a:schemeClr val="bg1">
              <a:lumMod val="85000"/>
            </a:schemeClr>
          </a:solidFill>
          <a:ln>
            <a:noFill/>
          </a:ln>
          <a:effectLst/>
        </p:spPr>
        <p:txBody>
          <a:bodyPr lIns="91434" tIns="45718" rIns="91434" bIns="45718" anchor="ctr"/>
          <a:lstStyle>
            <a:lvl1pPr algn="ctr" rtl="0" eaLnBrk="0" fontAlgn="base" hangingPunct="0">
              <a:spcBef>
                <a:spcPct val="0"/>
              </a:spcBef>
              <a:spcAft>
                <a:spcPct val="0"/>
              </a:spcAft>
              <a:defRPr sz="60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fr-FR" altLang="fr-FR" sz="1800" b="1" dirty="0">
                <a:solidFill>
                  <a:srgbClr val="0070C0"/>
                </a:solidFill>
              </a:rPr>
              <a:t>POLE FORMATION – FORMATIONS EN ALTERNANCE</a:t>
            </a:r>
          </a:p>
        </p:txBody>
      </p:sp>
      <p:sp>
        <p:nvSpPr>
          <p:cNvPr id="2080" name="AutoShape 26">
            <a:extLst>
              <a:ext uri="{FF2B5EF4-FFF2-40B4-BE49-F238E27FC236}">
                <a16:creationId xmlns:a16="http://schemas.microsoft.com/office/drawing/2014/main" id="{232F5AAD-DC40-41B1-93D3-DAC60D9E86F6}"/>
              </a:ext>
            </a:extLst>
          </p:cNvPr>
          <p:cNvSpPr>
            <a:spLocks noChangeArrowheads="1"/>
          </p:cNvSpPr>
          <p:nvPr/>
        </p:nvSpPr>
        <p:spPr bwMode="auto">
          <a:xfrm>
            <a:off x="640867" y="7775452"/>
            <a:ext cx="5957266" cy="907459"/>
          </a:xfrm>
          <a:prstGeom prst="flowChartAlternateProcess">
            <a:avLst/>
          </a:prstGeom>
          <a:solidFill>
            <a:srgbClr val="0099FF"/>
          </a:solidFill>
          <a:ln w="9525">
            <a:solidFill>
              <a:srgbClr val="0089CF"/>
            </a:solidFill>
            <a:miter lim="800000"/>
            <a:headEnd/>
            <a:tailEnd/>
          </a:ln>
        </p:spPr>
        <p:txBody>
          <a:bodyPr wrap="none" lIns="83969" tIns="41985" rIns="83969" bIns="41985"/>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1" i="0" u="none" strike="noStrike" kern="1200" cap="none" spc="0" normalizeH="0" baseline="0" noProof="0" dirty="0">
                <a:ln>
                  <a:noFill/>
                </a:ln>
                <a:solidFill>
                  <a:srgbClr val="FFFFFF"/>
                </a:solidFill>
                <a:effectLst/>
                <a:uLnTx/>
                <a:uFillTx/>
                <a:latin typeface="Arial" panose="020B0604020202020204" pitchFamily="34" charset="0"/>
                <a:ea typeface="+mn-ea"/>
                <a:cs typeface="+mn-cs"/>
              </a:rPr>
              <a:t>POINTS FORTS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US" sz="1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Arial" panose="020B0604020202020204" pitchFamily="34" charset="0"/>
                <a:ea typeface="+mn-ea"/>
                <a:cs typeface="+mn-cs"/>
              </a:rPr>
              <a:t>Formation permettant l’acquisition de diverses compétences rapidement mobilisables en entreprise.</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Arial" panose="020B0604020202020204" pitchFamily="34" charset="0"/>
                <a:ea typeface="+mn-ea"/>
                <a:cs typeface="+mn-cs"/>
              </a:rPr>
              <a:t>Formation modulaire permettant l’utilisation du CPF.</a:t>
            </a:r>
            <a:endParaRPr kumimoji="0" lang="en-US" sz="1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Arial" panose="020B0604020202020204" pitchFamily="34" charset="0"/>
                <a:ea typeface="+mn-ea"/>
                <a:cs typeface="+mn-cs"/>
              </a:rPr>
              <a:t>Cette formation est dispensée avec toute l’expertise de la CCI Réunion : 5 sites de formation sur l’île,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US" sz="1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sz="1000" b="0" i="1" u="none" strike="noStrike" kern="1200" cap="none" spc="0" normalizeH="0" baseline="0" noProof="0" dirty="0">
                <a:ln>
                  <a:noFill/>
                </a:ln>
                <a:solidFill>
                  <a:srgbClr val="FFFFFF"/>
                </a:solidFill>
                <a:effectLst/>
                <a:uLnTx/>
                <a:uFillTx/>
                <a:latin typeface="Arial" panose="020B0604020202020204" pitchFamily="34" charset="0"/>
                <a:ea typeface="+mn-ea"/>
                <a:cs typeface="+mn-cs"/>
              </a:rPr>
              <a:t>plus de 60 formations en alternance et plus de 80 % de réussite aux examens chaque année.</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a:t>
            </a:r>
            <a:endParaRPr kumimoji="0" lang="en-US" sz="1000" b="0" i="0" u="none" strike="noStrike" kern="1200" cap="none" spc="0" normalizeH="0" baseline="0" noProof="0" dirty="0">
              <a:ln>
                <a:noFill/>
              </a:ln>
              <a:solidFill>
                <a:srgbClr val="000000"/>
              </a:solidFill>
              <a:effectLst/>
              <a:uLnTx/>
              <a:uFillTx/>
              <a:latin typeface="Segoe UI" panose="020B0502040204020203" pitchFamily="34" charset="0"/>
              <a:ea typeface="+mn-ea"/>
              <a:cs typeface="+mn-cs"/>
            </a:endParaRPr>
          </a:p>
          <a:p>
            <a:pPr eaLnBrk="1" hangingPunct="1">
              <a:spcBef>
                <a:spcPct val="0"/>
              </a:spcBef>
              <a:buFontTx/>
              <a:buNone/>
            </a:pPr>
            <a:endParaRPr lang="fr-FR" altLang="fr-FR" sz="900" i="1" dirty="0">
              <a:solidFill>
                <a:schemeClr val="bg1"/>
              </a:solidFill>
            </a:endParaRPr>
          </a:p>
        </p:txBody>
      </p:sp>
      <p:pic>
        <p:nvPicPr>
          <p:cNvPr id="22" name="Picture 6" descr="Les chiffres clés de l'économie réunionnaise – Accédez en un clic à  l'information économique">
            <a:extLst>
              <a:ext uri="{FF2B5EF4-FFF2-40B4-BE49-F238E27FC236}">
                <a16:creationId xmlns:a16="http://schemas.microsoft.com/office/drawing/2014/main" id="{B82FB05E-0739-4924-A9AA-468C8053BB74}"/>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30120" y="112490"/>
            <a:ext cx="2120896" cy="44529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E1B7AA3F-670F-4FE5-8FEC-3B1B7102F05D}"/>
              </a:ext>
            </a:extLst>
          </p:cNvPr>
          <p:cNvSpPr txBox="1"/>
          <p:nvPr/>
        </p:nvSpPr>
        <p:spPr>
          <a:xfrm>
            <a:off x="495301" y="1684496"/>
            <a:ext cx="5740461" cy="276999"/>
          </a:xfrm>
          <a:prstGeom prst="rect">
            <a:avLst/>
          </a:prstGeom>
          <a:noFill/>
        </p:spPr>
        <p:txBody>
          <a:bodyPr wrap="square" rtlCol="0">
            <a:spAutoFit/>
          </a:bodyPr>
          <a:lstStyle/>
          <a:p>
            <a:pPr algn="ctr"/>
            <a:r>
              <a:rPr kumimoji="0" lang="fr-FR" altLang="fr-FR" sz="1200" b="1" i="0" u="sng" strike="noStrike" kern="1200" cap="none" spc="0" normalizeH="0" baseline="0" noProof="0" dirty="0">
                <a:ln>
                  <a:noFill/>
                </a:ln>
                <a:effectLst/>
                <a:uLnTx/>
                <a:uFillTx/>
                <a:latin typeface="Arial" panose="020B0604020202020204" pitchFamily="34" charset="0"/>
                <a:ea typeface="+mn-ea"/>
                <a:cs typeface="Arial" panose="020B0604020202020204" pitchFamily="34" charset="0"/>
                <a:sym typeface="Arial" panose="020B0604020202020204" pitchFamily="34" charset="0"/>
              </a:rPr>
              <a:t>PROGRAMME SYNTHETIQUE DE FORMATION</a:t>
            </a:r>
            <a:endParaRPr lang="fr-FR" altLang="fr-FR" sz="1200" b="1" u="sng" dirty="0">
              <a:latin typeface="+mn-lt"/>
              <a:cs typeface="Arial" panose="020B0604020202020204" pitchFamily="34" charset="0"/>
              <a:sym typeface="Arial" panose="020B0604020202020204" pitchFamily="34" charset="0"/>
            </a:endParaRPr>
          </a:p>
        </p:txBody>
      </p:sp>
      <p:pic>
        <p:nvPicPr>
          <p:cNvPr id="8" name="Image 7">
            <a:extLst>
              <a:ext uri="{FF2B5EF4-FFF2-40B4-BE49-F238E27FC236}">
                <a16:creationId xmlns:a16="http://schemas.microsoft.com/office/drawing/2014/main" id="{49406DC9-EB4F-39FA-EAC1-A41F24DFA3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29200" y="9236703"/>
            <a:ext cx="1086596" cy="412349"/>
          </a:xfrm>
          <a:prstGeom prst="rect">
            <a:avLst/>
          </a:prstGeom>
          <a:noFill/>
        </p:spPr>
      </p:pic>
      <p:sp>
        <p:nvSpPr>
          <p:cNvPr id="9" name="ZoneTexte 8">
            <a:extLst>
              <a:ext uri="{FF2B5EF4-FFF2-40B4-BE49-F238E27FC236}">
                <a16:creationId xmlns:a16="http://schemas.microsoft.com/office/drawing/2014/main" id="{8078C61D-DA3B-D6CD-FF11-DFB4ADCC8008}"/>
              </a:ext>
            </a:extLst>
          </p:cNvPr>
          <p:cNvSpPr txBox="1"/>
          <p:nvPr/>
        </p:nvSpPr>
        <p:spPr>
          <a:xfrm>
            <a:off x="4675529" y="15199"/>
            <a:ext cx="2193937" cy="707886"/>
          </a:xfrm>
          <a:prstGeom prst="rect">
            <a:avLst/>
          </a:prstGeom>
          <a:noFill/>
        </p:spPr>
        <p:txBody>
          <a:bodyPr wrap="square">
            <a:spAutoFit/>
          </a:bodyPr>
          <a:lstStyle/>
          <a:p>
            <a:r>
              <a:rPr lang="fr-FR" sz="800" dirty="0"/>
              <a:t>Date maj : 22/06/2026</a:t>
            </a:r>
          </a:p>
          <a:p>
            <a:r>
              <a:rPr lang="fr-FR" sz="800" dirty="0"/>
              <a:t>Code RNCP : 40675</a:t>
            </a:r>
          </a:p>
          <a:p>
            <a:r>
              <a:rPr lang="fr-FR" sz="800" dirty="0"/>
              <a:t>Date d’enregistrement : 23/05/2025</a:t>
            </a:r>
          </a:p>
          <a:p>
            <a:r>
              <a:rPr lang="fr-FR" sz="800" dirty="0"/>
              <a:t>Certificateur: CCI FRANCE</a:t>
            </a:r>
          </a:p>
          <a:p>
            <a:r>
              <a:rPr lang="fr-FR" sz="800" dirty="0"/>
              <a:t>Domaine : Vente – Commerce - Achats</a:t>
            </a:r>
            <a:endParaRPr lang="fr-FR" sz="900" dirty="0"/>
          </a:p>
        </p:txBody>
      </p:sp>
      <p:pic>
        <p:nvPicPr>
          <p:cNvPr id="14" name="Image 13">
            <a:extLst>
              <a:ext uri="{FF2B5EF4-FFF2-40B4-BE49-F238E27FC236}">
                <a16:creationId xmlns:a16="http://schemas.microsoft.com/office/drawing/2014/main" id="{867B1CAE-451C-4874-B3C1-13F8D4FBE51A}"/>
              </a:ext>
            </a:extLst>
          </p:cNvPr>
          <p:cNvPicPr>
            <a:picLocks noChangeAspect="1"/>
          </p:cNvPicPr>
          <p:nvPr/>
        </p:nvPicPr>
        <p:blipFill>
          <a:blip r:embed="rId4"/>
          <a:stretch>
            <a:fillRect/>
          </a:stretch>
        </p:blipFill>
        <p:spPr>
          <a:xfrm>
            <a:off x="1556797" y="2155555"/>
            <a:ext cx="5987060" cy="5571140"/>
          </a:xfrm>
          <a:prstGeom prst="rect">
            <a:avLst/>
          </a:prstGeom>
        </p:spPr>
      </p:pic>
      <p:grpSp>
        <p:nvGrpSpPr>
          <p:cNvPr id="5" name="Groupe 4">
            <a:extLst>
              <a:ext uri="{FF2B5EF4-FFF2-40B4-BE49-F238E27FC236}">
                <a16:creationId xmlns:a16="http://schemas.microsoft.com/office/drawing/2014/main" id="{CF737425-4FE1-AAC2-211D-7FC1463AADB1}"/>
              </a:ext>
            </a:extLst>
          </p:cNvPr>
          <p:cNvGrpSpPr/>
          <p:nvPr/>
        </p:nvGrpSpPr>
        <p:grpSpPr>
          <a:xfrm>
            <a:off x="2225043" y="9269215"/>
            <a:ext cx="2280975" cy="300838"/>
            <a:chOff x="0" y="0"/>
            <a:chExt cx="2716530" cy="451485"/>
          </a:xfrm>
        </p:grpSpPr>
        <p:pic>
          <p:nvPicPr>
            <p:cNvPr id="6" name="object 33">
              <a:extLst>
                <a:ext uri="{FF2B5EF4-FFF2-40B4-BE49-F238E27FC236}">
                  <a16:creationId xmlns:a16="http://schemas.microsoft.com/office/drawing/2014/main" id="{12A5A7C0-5FFB-32D1-44B4-3610868A6A9C}"/>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781050" y="0"/>
              <a:ext cx="1935480" cy="451485"/>
            </a:xfrm>
            <a:prstGeom prst="rect">
              <a:avLst/>
            </a:prstGeom>
          </p:spPr>
        </p:pic>
        <p:pic>
          <p:nvPicPr>
            <p:cNvPr id="7" name="Image 6">
              <a:extLst>
                <a:ext uri="{FF2B5EF4-FFF2-40B4-BE49-F238E27FC236}">
                  <a16:creationId xmlns:a16="http://schemas.microsoft.com/office/drawing/2014/main" id="{BCEFE138-2615-2F19-09E0-A674C18FC2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8100"/>
              <a:ext cx="515620" cy="400050"/>
            </a:xfrm>
            <a:prstGeom prst="rect">
              <a:avLst/>
            </a:prstGeom>
          </p:spPr>
        </p:pic>
      </p:grpSp>
    </p:spTree>
    <p:extLst>
      <p:ext uri="{BB962C8B-B14F-4D97-AF65-F5344CB8AC3E}">
        <p14:creationId xmlns:p14="http://schemas.microsoft.com/office/powerpoint/2010/main" val="1541282947"/>
      </p:ext>
    </p:extLst>
  </p:cSld>
  <p:clrMapOvr>
    <a:masterClrMapping/>
  </p:clrMapOvr>
</p:sld>
</file>

<file path=ppt/theme/theme1.xml><?xml version="1.0" encoding="utf-8"?>
<a:theme xmlns:a="http://schemas.openxmlformats.org/drawingml/2006/main" name="Modèle par défaut">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89021B9C7EBA4DAC23D3EFC50CB4AD" ma:contentTypeVersion="2" ma:contentTypeDescription="Crée un document." ma:contentTypeScope="" ma:versionID="a6f75676ef2012c58a894499185d02b1">
  <xsd:schema xmlns:xsd="http://www.w3.org/2001/XMLSchema" xmlns:xs="http://www.w3.org/2001/XMLSchema" xmlns:p="http://schemas.microsoft.com/office/2006/metadata/properties" xmlns:ns2="d02bb203-8f53-4000-bcd9-c3525f29a89f" targetNamespace="http://schemas.microsoft.com/office/2006/metadata/properties" ma:root="true" ma:fieldsID="6e51baf38b4da3621283c375f7091d66" ns2:_="">
    <xsd:import namespace="d02bb203-8f53-4000-bcd9-c3525f29a89f"/>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2bb203-8f53-4000-bcd9-c3525f29a8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89139550-5060-4D85-86AE-0F81515D61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2bb203-8f53-4000-bcd9-c3525f29a8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664CF23-D6F4-4888-90B7-4B8E79D7E7CC}">
  <ds:schemaRefs>
    <ds:schemaRef ds:uri="http://schemas.microsoft.com/sharepoint/v3/contenttype/forms"/>
  </ds:schemaRefs>
</ds:datastoreItem>
</file>

<file path=customXml/itemProps3.xml><?xml version="1.0" encoding="utf-8"?>
<ds:datastoreItem xmlns:ds="http://schemas.openxmlformats.org/officeDocument/2006/customXml" ds:itemID="{679C77F3-8B69-4A32-9444-E8886A5FECEA}">
  <ds:schemaRefs>
    <ds:schemaRef ds:uri="http://schemas.microsoft.com/office/2006/documentManagement/types"/>
    <ds:schemaRef ds:uri="d02bb203-8f53-4000-bcd9-c3525f29a89f"/>
    <ds:schemaRef ds:uri="http://purl.org/dc/terms/"/>
    <ds:schemaRef ds:uri="http://schemas.microsoft.com/office/2006/metadata/properties"/>
    <ds:schemaRef ds:uri="http://purl.org/dc/dcmitype/"/>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3178</TotalTime>
  <Words>880</Words>
  <Application>Microsoft Office PowerPoint</Application>
  <PresentationFormat>Format A4 (210 x 297 mm)</PresentationFormat>
  <Paragraphs>111</Paragraphs>
  <Slides>2</Slides>
  <Notes>0</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2</vt:i4>
      </vt:variant>
    </vt:vector>
  </HeadingPairs>
  <TitlesOfParts>
    <vt:vector size="5" baseType="lpstr">
      <vt:lpstr>Arial</vt:lpstr>
      <vt:lpstr>Segoe UI</vt:lpstr>
      <vt:lpstr>Modèle par défaut</vt:lpstr>
      <vt:lpstr>Présentation PowerPoint</vt:lpstr>
      <vt:lpstr>Présentation PowerPoint</vt:lpstr>
    </vt:vector>
  </TitlesOfParts>
  <Company>CCI REUNION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cgonthier</dc:creator>
  <cp:lastModifiedBy>MAILLOT Richenelle</cp:lastModifiedBy>
  <cp:revision>248</cp:revision>
  <cp:lastPrinted>2026-02-19T05:25:29Z</cp:lastPrinted>
  <dcterms:created xsi:type="dcterms:W3CDTF">2012-05-04T06:49:04Z</dcterms:created>
  <dcterms:modified xsi:type="dcterms:W3CDTF">2026-06-22T18:59:18Z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0x0101001F89021B9C7EBA4DAC23D3EFC50CB4AD</vt:lpwstr>
  </property>
</Properties>
</file>