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799263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5" d="100"/>
          <a:sy n="65" d="100"/>
        </p:scale>
        <p:origin x="334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EEB1F-34F8-4A92-9F84-4307DCC27C4B}" type="datetimeFigureOut">
              <a:rPr lang="fr-FR" smtClean="0"/>
              <a:t>06/03/2019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6821-EBDF-44CC-906F-6049CC5350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1434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EEB1F-34F8-4A92-9F84-4307DCC27C4B}" type="datetimeFigureOut">
              <a:rPr lang="fr-FR" smtClean="0"/>
              <a:t>06/03/2019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6821-EBDF-44CC-906F-6049CC5350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498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EEB1F-34F8-4A92-9F84-4307DCC27C4B}" type="datetimeFigureOut">
              <a:rPr lang="fr-FR" smtClean="0"/>
              <a:t>06/03/2019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6821-EBDF-44CC-906F-6049CC5350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8595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EEB1F-34F8-4A92-9F84-4307DCC27C4B}" type="datetimeFigureOut">
              <a:rPr lang="fr-FR" smtClean="0"/>
              <a:t>06/03/2019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6821-EBDF-44CC-906F-6049CC5350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954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EEB1F-34F8-4A92-9F84-4307DCC27C4B}" type="datetimeFigureOut">
              <a:rPr lang="fr-FR" smtClean="0"/>
              <a:t>06/03/2019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6821-EBDF-44CC-906F-6049CC5350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668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EEB1F-34F8-4A92-9F84-4307DCC27C4B}" type="datetimeFigureOut">
              <a:rPr lang="fr-FR" smtClean="0"/>
              <a:t>06/03/2019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6821-EBDF-44CC-906F-6049CC5350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3778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EEB1F-34F8-4A92-9F84-4307DCC27C4B}" type="datetimeFigureOut">
              <a:rPr lang="fr-FR" smtClean="0"/>
              <a:t>06/03/2019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6821-EBDF-44CC-906F-6049CC5350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3703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EEB1F-34F8-4A92-9F84-4307DCC27C4B}" type="datetimeFigureOut">
              <a:rPr lang="fr-FR" smtClean="0"/>
              <a:t>06/03/2019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6821-EBDF-44CC-906F-6049CC5350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271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EEB1F-34F8-4A92-9F84-4307DCC27C4B}" type="datetimeFigureOut">
              <a:rPr lang="fr-FR" smtClean="0"/>
              <a:t>06/03/2019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6821-EBDF-44CC-906F-6049CC5350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7513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EEB1F-34F8-4A92-9F84-4307DCC27C4B}" type="datetimeFigureOut">
              <a:rPr lang="fr-FR" smtClean="0"/>
              <a:t>06/03/2019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6821-EBDF-44CC-906F-6049CC5350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4309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EEB1F-34F8-4A92-9F84-4307DCC27C4B}" type="datetimeFigureOut">
              <a:rPr lang="fr-FR" smtClean="0"/>
              <a:t>06/03/2019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6821-EBDF-44CC-906F-6049CC5350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3788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EEB1F-34F8-4A92-9F84-4307DCC27C4B}" type="datetimeFigureOut">
              <a:rPr lang="fr-FR" smtClean="0"/>
              <a:t>06/03/2019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86821-EBDF-44CC-906F-6049CC5350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8308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http://www.formation.mayenne.cci.fr/var/ccimayenne/storage/images/mediatheque/cci_mayenne_siege/logo/logo_negoventis/42755-1-fre-FR/logo_negoventis.jpg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45624"/>
            <a:ext cx="6858000" cy="9700752"/>
          </a:xfrm>
          <a:prstGeom prst="rect">
            <a:avLst/>
          </a:prstGeom>
        </p:spPr>
      </p:pic>
      <p:graphicFrame>
        <p:nvGraphicFramePr>
          <p:cNvPr id="3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3013605"/>
              </p:ext>
            </p:extLst>
          </p:nvPr>
        </p:nvGraphicFramePr>
        <p:xfrm>
          <a:off x="442308" y="2482899"/>
          <a:ext cx="6348412" cy="4113189"/>
        </p:xfrm>
        <a:graphic>
          <a:graphicData uri="http://schemas.openxmlformats.org/drawingml/2006/table">
            <a:tbl>
              <a:tblPr/>
              <a:tblGrid>
                <a:gridCol w="31843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4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13189"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777BC"/>
                        </a:buClr>
                        <a:buSzPct val="25000"/>
                        <a:buFontTx/>
                        <a:buNone/>
                        <a:tabLst/>
                      </a:pPr>
                      <a:r>
                        <a:rPr kumimoji="0" lang="fr-FR" sz="105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777BC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VOTRE FUTUR METIER</a:t>
                      </a:r>
                    </a:p>
                    <a:p>
                      <a:pPr marL="266700" marR="0" lvl="0" indent="-266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25000"/>
                        <a:buFontTx/>
                        <a:buNone/>
                        <a:tabLst/>
                      </a:pPr>
                      <a:endParaRPr kumimoji="0" lang="fr-FR" sz="6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B9F2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  <a:p>
                      <a:pPr marL="266700" marR="0" lvl="0" indent="-266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25000"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 </a:t>
                      </a:r>
                      <a:r>
                        <a:rPr kumimoji="0" lang="fr-FR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La formation Responsable Développement Commercial </a:t>
                      </a:r>
                    </a:p>
                    <a:p>
                      <a:pPr marL="266700" marR="0" lvl="0" indent="-266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25000"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vous prépare à exercer les métiers de :</a:t>
                      </a:r>
                    </a:p>
                    <a:p>
                      <a:pPr marL="266700" marR="0" lvl="0" indent="-266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fr-FR" sz="105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Manager de clientèle</a:t>
                      </a:r>
                    </a:p>
                    <a:p>
                      <a:pPr marL="266700" marR="0" lvl="0" indent="-266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fr-FR" sz="105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Chargé d’affaires</a:t>
                      </a:r>
                    </a:p>
                    <a:p>
                      <a:pPr marL="266700" marR="0" lvl="0" indent="-266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fr-FR" sz="105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Responsable commercial</a:t>
                      </a:r>
                    </a:p>
                    <a:p>
                      <a:pPr marL="266700" marR="0" lvl="0" indent="-266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fr-FR" sz="105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Responsable grands comptes</a:t>
                      </a:r>
                    </a:p>
                    <a:p>
                      <a:pPr marL="266700" marR="0" lvl="0" indent="-266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25000"/>
                        <a:buFontTx/>
                        <a:buNone/>
                        <a:tabLst/>
                      </a:pPr>
                      <a:endParaRPr kumimoji="0" lang="fr-FR" sz="6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  <a:p>
                      <a:pPr marL="266700" marR="0" lvl="0" indent="-266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25000"/>
                        <a:buFontTx/>
                        <a:buNone/>
                        <a:tabLst/>
                      </a:pPr>
                      <a:endParaRPr kumimoji="0" lang="fr-FR" sz="6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  <a:p>
                      <a:pPr marL="266700" marR="0" lvl="0" indent="-266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25000"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Compétences visées à l’issue de la formation :</a:t>
                      </a:r>
                    </a:p>
                    <a:p>
                      <a:pPr marL="266700" marR="0" lvl="0" indent="-266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25000"/>
                        <a:buFontTx/>
                        <a:buNone/>
                        <a:tabLst/>
                      </a:pPr>
                      <a:endParaRPr kumimoji="0" lang="fr-FR" sz="10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  <a:p>
                      <a:pPr marL="266700" marR="0" lvl="0" indent="-266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fr-FR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Gérer et assurer le développement commercial</a:t>
                      </a:r>
                    </a:p>
                    <a:p>
                      <a:pPr marL="266700" marR="0" lvl="0" indent="-266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fr-FR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Prospecter, analyser les besoins et négocier une offre</a:t>
                      </a:r>
                    </a:p>
                    <a:p>
                      <a:pPr marL="266700" marR="0" lvl="0" indent="-266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fr-FR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Manager une action commerciale en mode projet</a:t>
                      </a:r>
                    </a:p>
                  </a:txBody>
                  <a:tcPr marL="99550" marR="99550" marT="49775" marB="49775" horzOverflow="overflow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777BC"/>
                        </a:buClr>
                        <a:buSzPct val="25000"/>
                        <a:buFontTx/>
                        <a:buNone/>
                        <a:tabLst/>
                      </a:pPr>
                      <a:r>
                        <a:rPr kumimoji="0" lang="fr-FR" sz="105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777BC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DEROULEMENT DE LA FORMATION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25000"/>
                        <a:buFontTx/>
                        <a:buNone/>
                        <a:tabLst/>
                      </a:pPr>
                      <a:endParaRPr kumimoji="0" lang="fr-FR" sz="6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89CF"/>
                        </a:solidFill>
                        <a:effectLst/>
                        <a:latin typeface="Calibri" pitchFamily="34" charset="0"/>
                        <a:cs typeface="Arial" charset="0"/>
                        <a:sym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25000"/>
                        <a:buFontTx/>
                        <a:buNone/>
                        <a:tabLst/>
                      </a:pPr>
                      <a:r>
                        <a:rPr kumimoji="0" lang="fr-FR" sz="105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Public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25000"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De 16 ans à 29 ans, éligible au contrat d’apprentissage, titulaire d’un diplôme BAC+2 minimum (BTS, DUT, L2…) dans tous les secteurs d’activité et extrêmement motivée par les métiers de la vente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25000"/>
                        <a:buFontTx/>
                        <a:buNone/>
                        <a:tabLst/>
                      </a:pPr>
                      <a:endParaRPr kumimoji="0" lang="fr-FR" sz="6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25000"/>
                        <a:buFontTx/>
                        <a:buNone/>
                        <a:tabLst/>
                      </a:pPr>
                      <a:r>
                        <a:rPr kumimoji="0" lang="fr-FR" sz="105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Validation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25000"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Diplôme «Responsable de Développement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25000"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Commercial» de niveau II inscrit au RNCP – Réseau NEGOVENTIS (bac+3)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25000"/>
                        <a:buFontTx/>
                        <a:buNone/>
                        <a:tabLst/>
                      </a:pPr>
                      <a:endParaRPr kumimoji="0" lang="fr-FR" sz="6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25000"/>
                        <a:buFontTx/>
                        <a:buNone/>
                        <a:tabLst/>
                      </a:pPr>
                      <a:r>
                        <a:rPr kumimoji="0" lang="fr-FR" sz="105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Période et durée</a:t>
                      </a:r>
                      <a:r>
                        <a:rPr kumimoji="0" lang="fr-FR" sz="1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  <a:sym typeface="Calibri" pitchFamily="34" charset="0"/>
                        </a:rPr>
                        <a:t> </a:t>
                      </a:r>
                      <a:r>
                        <a:rPr kumimoji="0" lang="fr-FR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  <a:sym typeface="Calibri" pitchFamily="34" charset="0"/>
                        </a:rPr>
                        <a:t>                                      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25000"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490 Heures sur 1 année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25000"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Démarrage des cours en </a:t>
                      </a:r>
                      <a:r>
                        <a:rPr kumimoji="0" lang="fr-FR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octobre</a:t>
                      </a:r>
                      <a:endParaRPr kumimoji="0" lang="fr-FR" sz="1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25000"/>
                        <a:buFontTx/>
                        <a:buNone/>
                        <a:tabLst/>
                      </a:pPr>
                      <a:endParaRPr kumimoji="0" lang="fr-FR" sz="6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25000"/>
                        <a:buFontTx/>
                        <a:buNone/>
                        <a:tabLst/>
                      </a:pPr>
                      <a:r>
                        <a:rPr kumimoji="0" lang="fr-FR" sz="105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Rythme d’alternance</a:t>
                      </a:r>
                      <a:r>
                        <a:rPr kumimoji="0" lang="fr-FR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  <a:sym typeface="Calibri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25000"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2 jours par semaine en centre de formation en moyenne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5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777BC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Lieux et contacts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777BC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Pôle Formation  NORD –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777BC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0262 48 35 05 - cfanord@reunion.cci.fr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9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3777BC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</a:txBody>
                  <a:tcPr marL="99550" marR="99550" marT="49775" marB="49775" horzOverflow="overflow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Shape 90"/>
          <p:cNvSpPr>
            <a:spLocks noChangeArrowheads="1"/>
          </p:cNvSpPr>
          <p:nvPr/>
        </p:nvSpPr>
        <p:spPr bwMode="auto">
          <a:xfrm>
            <a:off x="-349250" y="1874747"/>
            <a:ext cx="7556500" cy="46513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lIns="99525" tIns="49725" rIns="99525" bIns="49725" anchor="ctr"/>
          <a:lstStyle/>
          <a:p>
            <a:pPr algn="ctr">
              <a:lnSpc>
                <a:spcPct val="115000"/>
              </a:lnSpc>
            </a:pPr>
            <a:endParaRPr lang="fr-FR" sz="2000" b="1" dirty="0">
              <a:solidFill>
                <a:srgbClr val="323299"/>
              </a:solidFill>
            </a:endParaRPr>
          </a:p>
          <a:p>
            <a:pPr algn="ctr">
              <a:lnSpc>
                <a:spcPct val="115000"/>
              </a:lnSpc>
            </a:pPr>
            <a:endParaRPr lang="fr-FR" sz="2000" b="1" dirty="0">
              <a:solidFill>
                <a:srgbClr val="323299"/>
              </a:solidFill>
            </a:endParaRPr>
          </a:p>
          <a:p>
            <a:pPr algn="ctr">
              <a:buSzPct val="25000"/>
            </a:pPr>
            <a:r>
              <a:rPr lang="fr-FR" b="1" dirty="0">
                <a:solidFill>
                  <a:srgbClr val="3777BC"/>
                </a:solidFill>
              </a:rPr>
              <a:t>Responsable de Développement Commercial</a:t>
            </a:r>
          </a:p>
          <a:p>
            <a:pPr algn="ctr"/>
            <a:r>
              <a:rPr lang="fr-FR" b="1" dirty="0" smtClean="0">
                <a:solidFill>
                  <a:srgbClr val="3777BC"/>
                </a:solidFill>
              </a:rPr>
              <a:t>Réseau </a:t>
            </a:r>
            <a:r>
              <a:rPr lang="fr-FR" b="1" dirty="0" err="1" smtClean="0">
                <a:solidFill>
                  <a:srgbClr val="3777BC"/>
                </a:solidFill>
              </a:rPr>
              <a:t>Négoventis</a:t>
            </a:r>
            <a:endParaRPr lang="fr-FR" b="1" dirty="0" smtClean="0">
              <a:solidFill>
                <a:srgbClr val="3777BC"/>
              </a:solidFill>
            </a:endParaRPr>
          </a:p>
          <a:p>
            <a:pPr algn="ctr"/>
            <a:endParaRPr lang="fr-FR" sz="2200" b="1" dirty="0" smtClean="0">
              <a:solidFill>
                <a:srgbClr val="3777BC"/>
              </a:solidFill>
            </a:endParaRPr>
          </a:p>
          <a:p>
            <a:pPr>
              <a:lnSpc>
                <a:spcPct val="77000"/>
              </a:lnSpc>
            </a:pPr>
            <a:endParaRPr lang="fr-FR" sz="2200" b="1" dirty="0">
              <a:solidFill>
                <a:srgbClr val="3777BC"/>
              </a:solidFill>
            </a:endParaRPr>
          </a:p>
        </p:txBody>
      </p:sp>
      <p:cxnSp>
        <p:nvCxnSpPr>
          <p:cNvPr id="6" name="Shape 97"/>
          <p:cNvCxnSpPr>
            <a:cxnSpLocks noChangeShapeType="1"/>
          </p:cNvCxnSpPr>
          <p:nvPr/>
        </p:nvCxnSpPr>
        <p:spPr bwMode="auto">
          <a:xfrm>
            <a:off x="562278" y="6328312"/>
            <a:ext cx="6163443" cy="22673"/>
          </a:xfrm>
          <a:prstGeom prst="straightConnector1">
            <a:avLst/>
          </a:prstGeom>
          <a:noFill/>
          <a:ln w="9525">
            <a:solidFill>
              <a:srgbClr val="3777BC"/>
            </a:solidFill>
            <a:round/>
            <a:headEnd/>
            <a:tailEnd/>
          </a:ln>
        </p:spPr>
      </p:cxnSp>
      <p:graphicFrame>
        <p:nvGraphicFramePr>
          <p:cNvPr id="7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7269030"/>
              </p:ext>
            </p:extLst>
          </p:nvPr>
        </p:nvGraphicFramePr>
        <p:xfrm>
          <a:off x="494998" y="6465748"/>
          <a:ext cx="6348412" cy="1849610"/>
        </p:xfrm>
        <a:graphic>
          <a:graphicData uri="http://schemas.openxmlformats.org/drawingml/2006/table">
            <a:tbl>
              <a:tblPr/>
              <a:tblGrid>
                <a:gridCol w="317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3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09828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777BC"/>
                        </a:buClr>
                        <a:buSzPct val="25000"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777BC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CONTENU DE LA FORMATION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fr-FR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Conduire un projet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fr-FR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Assurer une veille du marché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fr-FR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Définir une stratégie  et un plan de prospection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fr-FR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Réaliser un diagnostic client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fr-FR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Construire une offre technique et commerciale 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fr-FR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Elaborer un plan d’action commercial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fr-FR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Elaborer un budget prévisionnel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fr-FR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Maitriser les techniques de communication nécessaire à la négociation</a:t>
                      </a:r>
                    </a:p>
                  </a:txBody>
                  <a:tcPr marL="99550" marR="99550" marT="49775" marB="49775" horzOverflow="overflow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25000"/>
                        <a:buFontTx/>
                        <a:buNone/>
                        <a:tabLst/>
                      </a:pPr>
                      <a:endParaRPr kumimoji="0" lang="fr-FR" sz="9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  <a:sym typeface="Calibri" pitchFamily="34" charset="0"/>
                      </a:endParaRP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25000"/>
                        <a:buFontTx/>
                        <a:buNone/>
                        <a:tabLst/>
                      </a:pPr>
                      <a:endParaRPr kumimoji="0" lang="fr-FR" sz="5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  <a:sym typeface="Arial" charset="0"/>
                      </a:endParaRP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fr-FR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Négocier en tenant compte des acteurs clés et des objections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fr-FR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Prendre en compte la RSE dans le développement de son entreprise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fr-FR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Maitriser les outils de gestion de projet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fr-FR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Organiser et mettre en place une équipe projet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fr-FR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Assurer le leadership du projet en utilisant les outils du management transversal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fr-FR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Evaluer et analyser les résultats d’un projet</a:t>
                      </a:r>
                    </a:p>
                  </a:txBody>
                  <a:tcPr marL="99550" marR="99550" marT="49775" marB="49775" horzOverflow="overflow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Shape 96"/>
          <p:cNvSpPr>
            <a:spLocks noChangeArrowheads="1"/>
          </p:cNvSpPr>
          <p:nvPr/>
        </p:nvSpPr>
        <p:spPr bwMode="auto">
          <a:xfrm>
            <a:off x="494998" y="8334567"/>
            <a:ext cx="6272215" cy="1652055"/>
          </a:xfrm>
          <a:prstGeom prst="flowChartAlternateProcess">
            <a:avLst/>
          </a:prstGeom>
          <a:solidFill>
            <a:srgbClr val="3777BC"/>
          </a:solidFill>
          <a:ln w="9525">
            <a:solidFill>
              <a:srgbClr val="0089CF"/>
            </a:solidFill>
            <a:miter lim="800000"/>
            <a:headEnd/>
            <a:tailEnd/>
          </a:ln>
        </p:spPr>
        <p:txBody>
          <a:bodyPr lIns="99525" tIns="49750" rIns="99525" bIns="49750"/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  <a:defRPr/>
            </a:pPr>
            <a:r>
              <a:rPr lang="fr-FR" sz="1100" b="1" kern="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LE DISPOSITIF APPRENTISSAGE 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pPr>
            <a:endParaRPr lang="fr-FR" sz="800" kern="0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  <a:defRPr/>
            </a:pPr>
            <a:r>
              <a:rPr lang="fr-FR" sz="1000" kern="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Le contrat d'apprentissage est un CDD avec une période d'essai de 45 jours.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  <a:defRPr/>
            </a:pPr>
            <a:r>
              <a:rPr lang="fr-FR" sz="1000" kern="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L'apprenti bénéficie pleinement d'un statut de salarié et d'une rémunération selon son âge, en % du SMIC. Il est encadré par un maître d'apprentissage.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  <a:defRPr/>
            </a:pPr>
            <a:r>
              <a:rPr lang="fr-FR" sz="1000" kern="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Nos conseillers apprentissage vous accompagnent dans vos démarches pour recruter un apprenti, pour plus d’informations 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  <a:defRPr/>
            </a:pPr>
            <a:r>
              <a:rPr lang="fr-FR" sz="1000" b="1" kern="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POINT A CONTACT/INFO 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  <a:defRPr/>
            </a:pPr>
            <a:r>
              <a:rPr lang="fr-FR" sz="1000" b="1" kern="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Tél :  02 62 48 35 27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  <a:defRPr/>
            </a:pPr>
            <a:r>
              <a:rPr lang="fr-FR" sz="1000" b="1" kern="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sapp@reunion.cci.fr  </a:t>
            </a:r>
          </a:p>
        </p:txBody>
      </p:sp>
      <p:sp>
        <p:nvSpPr>
          <p:cNvPr id="9" name="Shape 94"/>
          <p:cNvSpPr>
            <a:spLocks noChangeArrowheads="1"/>
          </p:cNvSpPr>
          <p:nvPr/>
        </p:nvSpPr>
        <p:spPr bwMode="auto">
          <a:xfrm>
            <a:off x="4798739" y="1434020"/>
            <a:ext cx="1585913" cy="38893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lIns="99525" tIns="49725" rIns="99525" bIns="49725" anchor="ctr"/>
          <a:lstStyle/>
          <a:p>
            <a:pPr algn="ctr">
              <a:buClr>
                <a:srgbClr val="000000"/>
              </a:buClr>
              <a:buSzPct val="25000"/>
              <a:buFont typeface="Arial" charset="0"/>
              <a:buNone/>
            </a:pPr>
            <a:endParaRPr lang="fr-FR" b="1" dirty="0">
              <a:solidFill>
                <a:schemeClr val="tx1"/>
              </a:solidFill>
            </a:endParaRPr>
          </a:p>
          <a:p>
            <a:pPr algn="ctr">
              <a:buClr>
                <a:srgbClr val="000000"/>
              </a:buClr>
              <a:buSzPct val="25000"/>
              <a:buFont typeface="Arial" charset="0"/>
              <a:buNone/>
            </a:pPr>
            <a:r>
              <a:rPr lang="fr-FR" b="1" dirty="0">
                <a:solidFill>
                  <a:schemeClr val="tx1"/>
                </a:solidFill>
              </a:rPr>
              <a:t>AP-VT06</a:t>
            </a:r>
          </a:p>
          <a:p>
            <a:pPr algn="ctr">
              <a:buClr>
                <a:srgbClr val="000000"/>
              </a:buClr>
              <a:buSzPct val="25000"/>
              <a:buFont typeface="Arial" charset="0"/>
              <a:buNone/>
            </a:pPr>
            <a:endParaRPr lang="en-US" b="1" dirty="0"/>
          </a:p>
        </p:txBody>
      </p:sp>
      <p:pic>
        <p:nvPicPr>
          <p:cNvPr id="12" name="Picture 2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5645854"/>
            <a:ext cx="68103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29"/>
          <p:cNvSpPr>
            <a:spLocks noChangeArrowheads="1"/>
          </p:cNvSpPr>
          <p:nvPr/>
        </p:nvSpPr>
        <p:spPr bwMode="auto">
          <a:xfrm>
            <a:off x="655638" y="5416300"/>
            <a:ext cx="649288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900" b="1" dirty="0">
                <a:solidFill>
                  <a:schemeClr val="tx1"/>
                </a:solidFill>
              </a:rPr>
              <a:t>Je </a:t>
            </a:r>
            <a:r>
              <a:rPr lang="fr-FR" sz="900" b="1" dirty="0" smtClean="0">
                <a:solidFill>
                  <a:schemeClr val="tx1"/>
                </a:solidFill>
              </a:rPr>
              <a:t>m’inscris</a:t>
            </a:r>
            <a:endParaRPr lang="fr-FR" dirty="0"/>
          </a:p>
        </p:txBody>
      </p:sp>
      <p:pic>
        <p:nvPicPr>
          <p:cNvPr id="11" name="Picture 21" descr="http://www.formation.mayenne.cci.fr/var/ccimayenne/storage/images/mediatheque/cci_mayenne_siege/logo/logo_negoventis/42755-1-fre-FR/logo_negoventis.jpg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5737225" y="10124884"/>
            <a:ext cx="8636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7038171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344</Words>
  <Application>Microsoft Office PowerPoint</Application>
  <PresentationFormat>Grand écran</PresentationFormat>
  <Paragraphs>66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MUSSARD Maryse</dc:creator>
  <cp:lastModifiedBy>VILLE Fabienne</cp:lastModifiedBy>
  <cp:revision>19</cp:revision>
  <cp:lastPrinted>2018-06-21T09:34:02Z</cp:lastPrinted>
  <dcterms:created xsi:type="dcterms:W3CDTF">2018-06-20T10:49:44Z</dcterms:created>
  <dcterms:modified xsi:type="dcterms:W3CDTF">2019-03-06T05:00:57Z</dcterms:modified>
</cp:coreProperties>
</file>