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45552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4" d="100"/>
          <a:sy n="64" d="100"/>
        </p:scale>
        <p:origin x="33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038440"/>
            <a:ext cx="5829300" cy="433636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542035"/>
            <a:ext cx="5143500" cy="300720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5900-8EEA-4FB0-A105-DBFEFA1FC331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A3D0-298D-4555-A9DD-673430C8D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579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5900-8EEA-4FB0-A105-DBFEFA1FC331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A3D0-298D-4555-A9DD-673430C8D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22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63141"/>
            <a:ext cx="1478756" cy="1055548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63141"/>
            <a:ext cx="4350544" cy="10555482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5900-8EEA-4FB0-A105-DBFEFA1FC331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A3D0-298D-4555-A9DD-673430C8D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79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5900-8EEA-4FB0-A105-DBFEFA1FC331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A3D0-298D-4555-A9DD-673430C8D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25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105235"/>
            <a:ext cx="5915025" cy="518115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335403"/>
            <a:ext cx="5915025" cy="272464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5900-8EEA-4FB0-A105-DBFEFA1FC331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A3D0-298D-4555-A9DD-673430C8D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26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315707"/>
            <a:ext cx="2914650" cy="790291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315707"/>
            <a:ext cx="2914650" cy="790291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5900-8EEA-4FB0-A105-DBFEFA1FC331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A3D0-298D-4555-A9DD-673430C8D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9056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3144"/>
            <a:ext cx="5915025" cy="240749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3053334"/>
            <a:ext cx="2901255" cy="149639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549727"/>
            <a:ext cx="2901255" cy="669196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3053334"/>
            <a:ext cx="2915543" cy="149639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549727"/>
            <a:ext cx="2915543" cy="669196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5900-8EEA-4FB0-A105-DBFEFA1FC331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A3D0-298D-4555-A9DD-673430C8D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988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5900-8EEA-4FB0-A105-DBFEFA1FC331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A3D0-298D-4555-A9DD-673430C8D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29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5900-8EEA-4FB0-A105-DBFEFA1FC331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A3D0-298D-4555-A9DD-673430C8D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112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30368"/>
            <a:ext cx="2211884" cy="290628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93368"/>
            <a:ext cx="3471863" cy="885149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736658"/>
            <a:ext cx="2211884" cy="692262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5900-8EEA-4FB0-A105-DBFEFA1FC331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A3D0-298D-4555-A9DD-673430C8D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662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30368"/>
            <a:ext cx="2211884" cy="290628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93368"/>
            <a:ext cx="3471863" cy="8851496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736658"/>
            <a:ext cx="2211884" cy="692262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5900-8EEA-4FB0-A105-DBFEFA1FC331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A3D0-298D-4555-A9DD-673430C8D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21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63144"/>
            <a:ext cx="5915025" cy="24074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315707"/>
            <a:ext cx="5915025" cy="7902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544429"/>
            <a:ext cx="1543050" cy="6631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15900-8EEA-4FB0-A105-DBFEFA1FC331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544429"/>
            <a:ext cx="2314575" cy="6631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544429"/>
            <a:ext cx="1543050" cy="6631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0A3D0-298D-4555-A9DD-673430C8D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84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fanord@reunion.cci.fr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0498"/>
            <a:ext cx="6858000" cy="97007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89299" y="2096299"/>
            <a:ext cx="49917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000" b="1" dirty="0">
                <a:solidFill>
                  <a:srgbClr val="94B0BE"/>
                </a:solidFill>
              </a:rPr>
              <a:t>Diplôme de Gestion et de Comptabilité (DGC)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37099"/>
              </p:ext>
            </p:extLst>
          </p:nvPr>
        </p:nvGraphicFramePr>
        <p:xfrm>
          <a:off x="636380" y="2671711"/>
          <a:ext cx="5829300" cy="3160798"/>
        </p:xfrm>
        <a:graphic>
          <a:graphicData uri="http://schemas.openxmlformats.org/drawingml/2006/table">
            <a:tbl>
              <a:tblPr/>
              <a:tblGrid>
                <a:gridCol w="2916238">
                  <a:extLst>
                    <a:ext uri="{9D8B030D-6E8A-4147-A177-3AD203B41FA5}">
                      <a16:colId xmlns:a16="http://schemas.microsoft.com/office/drawing/2014/main" val="3154197145"/>
                    </a:ext>
                  </a:extLst>
                </a:gridCol>
                <a:gridCol w="2913062">
                  <a:extLst>
                    <a:ext uri="{9D8B030D-6E8A-4147-A177-3AD203B41FA5}">
                      <a16:colId xmlns:a16="http://schemas.microsoft.com/office/drawing/2014/main" val="2604668024"/>
                    </a:ext>
                  </a:extLst>
                </a:gridCol>
              </a:tblGrid>
              <a:tr h="2530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4B0B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VOTRE FUTUR METIER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Vous serez capable</a:t>
                      </a:r>
                      <a:r>
                        <a:rPr kumimoji="0" lang="fr-FR" altLang="fr-F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fr-FR" altLang="fr-FR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9F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Prendre en charge de façon progressive, en toute autonomie, la gestion comptable, financière et administrative du service comptable d’une entreprise</a:t>
                      </a:r>
                      <a:endParaRPr kumimoji="0" lang="fr-FR" alt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Etre le collaborateur d’un expert-comptable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 diplôme permet une insertion professionnelle à un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niveau d’encadrement intermédiaire en entreprise ou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cabinet ainsi que la poursuite d’études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(notamment vers le DSGC)</a:t>
                      </a:r>
                      <a:endParaRPr kumimoji="0" lang="en-US" alt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Times New Roman" panose="02020603050405020304" pitchFamily="18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4B0B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DEROULEMENT DE LA FORMATION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9C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16 ans à 29 ans, éligible au contrat d’apprentissage, titulaire du BTS CGO ou GEA, du DUT option Compta finances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Intégration directement en 2ème année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Validation</a:t>
                      </a:r>
                      <a:r>
                        <a:rPr kumimoji="0" lang="en-US" alt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Diplôme de Gestion et de Comptabilité (BAC+3)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Période et durée </a:t>
                      </a: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Début des cours </a:t>
                      </a: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mi-septembre                                                             </a:t>
                      </a: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1450 Heures de cours en centre sur 2 ans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Rythme d’alternance</a:t>
                      </a: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jours CFA et 3 jours en entreprise en moyenne</a:t>
                      </a:r>
                      <a:endParaRPr kumimoji="0" lang="fr-FR" alt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9F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8583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87288" y="5991415"/>
            <a:ext cx="266824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fr-FR" altLang="fr-FR" sz="1100" b="1" dirty="0">
                <a:solidFill>
                  <a:srgbClr val="00ABBD"/>
                </a:solidFill>
              </a:rPr>
              <a:t>Lieux et contacts 	</a:t>
            </a:r>
            <a:r>
              <a:rPr lang="fr-FR" altLang="fr-FR" sz="1100" b="1" dirty="0" smtClean="0">
                <a:solidFill>
                  <a:srgbClr val="00ABBD"/>
                </a:solidFill>
              </a:rPr>
              <a:t> </a:t>
            </a:r>
          </a:p>
          <a:p>
            <a:pPr>
              <a:spcBef>
                <a:spcPct val="0"/>
              </a:spcBef>
            </a:pPr>
            <a:r>
              <a:rPr lang="fr-FR" altLang="fr-FR" sz="1100" b="1" dirty="0" smtClean="0">
                <a:solidFill>
                  <a:srgbClr val="00ABBD"/>
                </a:solidFill>
              </a:rPr>
              <a:t>POLE </a:t>
            </a:r>
            <a:r>
              <a:rPr lang="fr-FR" altLang="fr-FR" sz="1100" b="1" dirty="0">
                <a:solidFill>
                  <a:srgbClr val="00ABBD"/>
                </a:solidFill>
              </a:rPr>
              <a:t>FORMATION </a:t>
            </a:r>
            <a:r>
              <a:rPr lang="fr-FR" altLang="fr-FR" sz="1100" b="1" dirty="0" smtClean="0">
                <a:solidFill>
                  <a:srgbClr val="00ABBD"/>
                </a:solidFill>
              </a:rPr>
              <a:t>NORD</a:t>
            </a:r>
          </a:p>
          <a:p>
            <a:pPr>
              <a:spcBef>
                <a:spcPct val="0"/>
              </a:spcBef>
            </a:pPr>
            <a:r>
              <a:rPr lang="fr-FR" altLang="fr-FR" sz="1100" b="1" dirty="0" smtClean="0">
                <a:solidFill>
                  <a:srgbClr val="00ABBD"/>
                </a:solidFill>
              </a:rPr>
              <a:t>0262 </a:t>
            </a:r>
            <a:r>
              <a:rPr lang="fr-FR" altLang="fr-FR" sz="1100" b="1" dirty="0">
                <a:solidFill>
                  <a:srgbClr val="00ABBD"/>
                </a:solidFill>
              </a:rPr>
              <a:t>48 35 05 - </a:t>
            </a:r>
            <a:r>
              <a:rPr lang="fr-FR" altLang="fr-FR" sz="1100" b="1" dirty="0">
                <a:solidFill>
                  <a:srgbClr val="00ABBD"/>
                </a:solidFill>
                <a:hlinkClick r:id="rId3"/>
              </a:rPr>
              <a:t>cfanord@reunion.cci.fr</a:t>
            </a:r>
            <a:endParaRPr lang="fr-FR" altLang="fr-FR" sz="1100" b="1" dirty="0">
              <a:solidFill>
                <a:srgbClr val="00ABBD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29371" y="6065622"/>
            <a:ext cx="10363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fr-FR" altLang="fr-FR" sz="1400" b="1" dirty="0"/>
              <a:t>Je m’inscris</a:t>
            </a:r>
          </a:p>
        </p:txBody>
      </p:sp>
      <p:pic>
        <p:nvPicPr>
          <p:cNvPr id="7" name="Picture 1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285" y="6350874"/>
            <a:ext cx="68103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074237"/>
              </p:ext>
            </p:extLst>
          </p:nvPr>
        </p:nvGraphicFramePr>
        <p:xfrm>
          <a:off x="704642" y="7138428"/>
          <a:ext cx="5761038" cy="1502668"/>
        </p:xfrm>
        <a:graphic>
          <a:graphicData uri="http://schemas.openxmlformats.org/drawingml/2006/table">
            <a:tbl>
              <a:tblPr/>
              <a:tblGrid>
                <a:gridCol w="2881313">
                  <a:extLst>
                    <a:ext uri="{9D8B030D-6E8A-4147-A177-3AD203B41FA5}">
                      <a16:colId xmlns:a16="http://schemas.microsoft.com/office/drawing/2014/main" val="1736292750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val="771471341"/>
                    </a:ext>
                  </a:extLst>
                </a:gridCol>
              </a:tblGrid>
              <a:tr h="1411288">
                <a:tc>
                  <a:txBody>
                    <a:bodyPr/>
                    <a:lstStyle>
                      <a:lvl1pPr marL="228600" indent="-2286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685800" indent="-2286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4B0B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CONTENU DE LA FORMATION</a:t>
                      </a:r>
                    </a:p>
                    <a:p>
                      <a:pPr marL="685800" marR="0" lvl="1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9C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2ème année du DGC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fr-FR" alt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UE 112 Droit des sociétés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fr-FR" alt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UE 114</a:t>
                      </a:r>
                      <a:r>
                        <a:rPr kumimoji="0" lang="fr-FR" alt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Droit fiscal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UE 120 Comptabilité approfondie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Times New Roman" panose="02020603050405020304" pitchFamily="18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Times New Roman" panose="02020603050405020304" pitchFamily="18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3ème année du DGC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fr-FR" alt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UE 113 Droit social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UE 116 Finances d’entreprise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UE 117 Management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UE 121 Contrôleur de gestion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600229"/>
                  </a:ext>
                </a:extLst>
              </a:tr>
            </a:tbl>
          </a:graphicData>
        </a:graphic>
      </p:graphicFrame>
      <p:sp>
        <p:nvSpPr>
          <p:cNvPr id="9" name="Shape 96"/>
          <p:cNvSpPr>
            <a:spLocks noChangeArrowheads="1"/>
          </p:cNvSpPr>
          <p:nvPr/>
        </p:nvSpPr>
        <p:spPr bwMode="auto">
          <a:xfrm>
            <a:off x="476250" y="8566402"/>
            <a:ext cx="6272215" cy="1652055"/>
          </a:xfrm>
          <a:prstGeom prst="flowChartAlternateProcess">
            <a:avLst/>
          </a:prstGeom>
          <a:solidFill>
            <a:srgbClr val="3777BC"/>
          </a:solidFill>
          <a:ln w="9525">
            <a:solidFill>
              <a:srgbClr val="0089CF"/>
            </a:solidFill>
            <a:miter lim="800000"/>
            <a:headEnd/>
            <a:tailEnd/>
          </a:ln>
        </p:spPr>
        <p:txBody>
          <a:bodyPr lIns="99525" tIns="49750" rIns="99525" bIns="49750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/>
            </a:pPr>
            <a:r>
              <a:rPr lang="fr-FR" sz="1100" b="1" kern="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LE DISPOSITIF APPRENTISSAGE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pPr>
            <a:endParaRPr lang="fr-FR" sz="800" kern="0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/>
            </a:pPr>
            <a:r>
              <a:rPr lang="fr-FR" sz="1000" kern="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Le contrat d'apprentissage est un CDD avec une période d'essai de 45 jours.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/>
            </a:pPr>
            <a:r>
              <a:rPr lang="fr-FR" sz="1000" kern="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L'apprenti bénéficie pleinement d'un statut de salarié et d'une rémunération selon son âge, en % du SMIC. Il est encadré par un maître d'apprentissage.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/>
            </a:pPr>
            <a:r>
              <a:rPr lang="fr-FR" sz="1000" kern="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Nos conseillers apprentissage vous accompagnent dans vos démarches pour recruter un apprenti, pour plus d’informations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/>
            </a:pPr>
            <a:r>
              <a:rPr lang="fr-FR" sz="1000" b="1" kern="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POINT A CONTACT/INFO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/>
            </a:pPr>
            <a:r>
              <a:rPr lang="fr-FR" sz="1000" b="1" kern="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Tél :  02 62 48 35 27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/>
            </a:pPr>
            <a:r>
              <a:rPr lang="fr-FR" sz="1000" b="1" kern="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sapp@reunion.cci.fr  </a:t>
            </a:r>
          </a:p>
        </p:txBody>
      </p:sp>
      <p:sp>
        <p:nvSpPr>
          <p:cNvPr id="10" name="Line 18"/>
          <p:cNvSpPr>
            <a:spLocks noChangeShapeType="1"/>
          </p:cNvSpPr>
          <p:nvPr/>
        </p:nvSpPr>
        <p:spPr bwMode="auto">
          <a:xfrm>
            <a:off x="476250" y="7138428"/>
            <a:ext cx="6381750" cy="0"/>
          </a:xfrm>
          <a:prstGeom prst="line">
            <a:avLst/>
          </a:prstGeom>
          <a:noFill/>
          <a:ln w="9525">
            <a:solidFill>
              <a:srgbClr val="94B0B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74151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233</Words>
  <Application>Microsoft Office PowerPoint</Application>
  <PresentationFormat>Personnalisé</PresentationFormat>
  <Paragraphs>53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MUSSARD Maryse</dc:creator>
  <cp:lastModifiedBy>VILLE Fabienne</cp:lastModifiedBy>
  <cp:revision>11</cp:revision>
  <dcterms:created xsi:type="dcterms:W3CDTF">2018-06-19T11:22:39Z</dcterms:created>
  <dcterms:modified xsi:type="dcterms:W3CDTF">2019-03-06T04:54:27Z</dcterms:modified>
</cp:coreProperties>
</file>